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75" r:id="rId14"/>
    <p:sldId id="274" r:id="rId15"/>
    <p:sldId id="276" r:id="rId16"/>
    <p:sldId id="270" r:id="rId17"/>
    <p:sldId id="271" r:id="rId18"/>
    <p:sldId id="272" r:id="rId19"/>
    <p:sldId id="27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6" d="100"/>
          <a:sy n="46" d="100"/>
        </p:scale>
        <p:origin x="78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6EA7E29-C446-4835-BC8A-575555DD0280}" type="datetimeFigureOut">
              <a:rPr lang="it-IT" smtClean="0"/>
              <a:pPr/>
              <a:t>04/06/2015</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60243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smtClean="0"/>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165633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2678708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95A563-81A9-4BF4-BFDC-2A5EC498776C}" type="slidenum">
              <a:rPr lang="it-IT" smtClean="0"/>
              <a:pPr/>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270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295511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1418971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134685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389770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398028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171737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149326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235336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144070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163823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241444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89835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EA7E29-C446-4835-BC8A-575555DD0280}" type="datetimeFigureOut">
              <a:rPr lang="it-IT" smtClean="0"/>
              <a:pPr/>
              <a:t>04/06/2015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95A563-81A9-4BF4-BFDC-2A5EC498776C}" type="slidenum">
              <a:rPr lang="it-IT" smtClean="0"/>
              <a:pPr/>
              <a:t>‹N›</a:t>
            </a:fld>
            <a:endParaRPr lang="it-IT"/>
          </a:p>
        </p:txBody>
      </p:sp>
    </p:spTree>
    <p:extLst>
      <p:ext uri="{BB962C8B-B14F-4D97-AF65-F5344CB8AC3E}">
        <p14:creationId xmlns:p14="http://schemas.microsoft.com/office/powerpoint/2010/main" val="276860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EA7E29-C446-4835-BC8A-575555DD0280}" type="datetimeFigureOut">
              <a:rPr lang="it-IT" smtClean="0"/>
              <a:pPr/>
              <a:t>04/06/2015</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95A563-81A9-4BF4-BFDC-2A5EC498776C}" type="slidenum">
              <a:rPr lang="it-IT" smtClean="0"/>
              <a:pPr/>
              <a:t>‹N›</a:t>
            </a:fld>
            <a:endParaRPr lang="it-IT"/>
          </a:p>
        </p:txBody>
      </p:sp>
    </p:spTree>
    <p:extLst>
      <p:ext uri="{BB962C8B-B14F-4D97-AF65-F5344CB8AC3E}">
        <p14:creationId xmlns:p14="http://schemas.microsoft.com/office/powerpoint/2010/main" val="293148260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41413" y="618518"/>
            <a:ext cx="9905998" cy="1022713"/>
          </a:xfrm>
        </p:spPr>
        <p:txBody>
          <a:bodyPr/>
          <a:lstStyle/>
          <a:p>
            <a:r>
              <a:rPr lang="it-IT" dirty="0" smtClean="0"/>
              <a:t>CALAFELCI: chi siamo, cosa facciamo</a:t>
            </a:r>
            <a:endParaRPr lang="it-IT" dirty="0"/>
          </a:p>
        </p:txBody>
      </p:sp>
      <p:sp>
        <p:nvSpPr>
          <p:cNvPr id="7" name="Segnaposto contenuto 6"/>
          <p:cNvSpPr>
            <a:spLocks noGrp="1"/>
          </p:cNvSpPr>
          <p:nvPr>
            <p:ph idx="1"/>
          </p:nvPr>
        </p:nvSpPr>
        <p:spPr>
          <a:xfrm>
            <a:off x="1141413" y="2249487"/>
            <a:ext cx="4825634" cy="3541714"/>
          </a:xfrm>
        </p:spPr>
        <p:txBody>
          <a:bodyPr>
            <a:normAutofit/>
          </a:bodyPr>
          <a:lstStyle/>
          <a:p>
            <a:r>
              <a:rPr lang="it-IT" sz="1400" dirty="0" smtClean="0">
                <a:latin typeface="Times New Roman" pitchFamily="18" charset="0"/>
                <a:cs typeface="Times New Roman" pitchFamily="18" charset="0"/>
              </a:rPr>
              <a:t>L’associazione si costituisce il</a:t>
            </a:r>
          </a:p>
          <a:p>
            <a:r>
              <a:rPr lang="it-IT" sz="1400" dirty="0" smtClean="0">
                <a:latin typeface="Times New Roman" pitchFamily="18" charset="0"/>
                <a:cs typeface="Times New Roman" pitchFamily="18" charset="0"/>
              </a:rPr>
              <a:t>Opera per</a:t>
            </a:r>
          </a:p>
          <a:p>
            <a:r>
              <a:rPr lang="it-IT" sz="1400" dirty="0" smtClean="0">
                <a:latin typeface="Times New Roman" pitchFamily="18" charset="0"/>
                <a:cs typeface="Times New Roman" pitchFamily="18" charset="0"/>
              </a:rPr>
              <a:t>Tra le attività svolte sinora, ricordiamo:</a:t>
            </a:r>
            <a:endParaRPr lang="it-IT" sz="1400" dirty="0">
              <a:latin typeface="Times New Roman" pitchFamily="18" charset="0"/>
              <a:cs typeface="Times New Roman" pitchFamily="18" charset="0"/>
            </a:endParaRPr>
          </a:p>
        </p:txBody>
      </p:sp>
      <p:pic>
        <p:nvPicPr>
          <p:cNvPr id="5" name="Immagine 4" descr="copertina.jpg"/>
          <p:cNvPicPr>
            <a:picLocks noChangeAspect="1"/>
          </p:cNvPicPr>
          <p:nvPr/>
        </p:nvPicPr>
        <p:blipFill>
          <a:blip r:embed="rId2" cstate="print"/>
          <a:stretch>
            <a:fillRect/>
          </a:stretch>
        </p:blipFill>
        <p:spPr>
          <a:xfrm>
            <a:off x="6541477" y="1735874"/>
            <a:ext cx="3985846" cy="4969726"/>
          </a:xfrm>
          <a:prstGeom prst="rect">
            <a:avLst/>
          </a:prstGeom>
        </p:spPr>
      </p:pic>
    </p:spTree>
    <p:extLst>
      <p:ext uri="{BB962C8B-B14F-4D97-AF65-F5344CB8AC3E}">
        <p14:creationId xmlns:p14="http://schemas.microsoft.com/office/powerpoint/2010/main" val="927621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Il Fellone e il calamaro </a:t>
            </a:r>
            <a:endParaRPr lang="it-IT" dirty="0"/>
          </a:p>
        </p:txBody>
      </p:sp>
      <p:sp>
        <p:nvSpPr>
          <p:cNvPr id="6" name="CasellaDiTesto 5"/>
          <p:cNvSpPr txBox="1"/>
          <p:nvPr/>
        </p:nvSpPr>
        <p:spPr>
          <a:xfrm>
            <a:off x="838200" y="1468191"/>
            <a:ext cx="5369417" cy="1169551"/>
          </a:xfrm>
          <a:prstGeom prst="rect">
            <a:avLst/>
          </a:prstGeom>
          <a:noFill/>
        </p:spPr>
        <p:txBody>
          <a:bodyPr wrap="square" rtlCol="0">
            <a:spAutoFit/>
          </a:bodyPr>
          <a:lstStyle/>
          <a:p>
            <a:r>
              <a:rPr lang="it-IT" sz="1400" dirty="0" smtClean="0">
                <a:latin typeface="Times New Roman" pitchFamily="18" charset="0"/>
                <a:cs typeface="Times New Roman" pitchFamily="18" charset="0"/>
              </a:rPr>
              <a:t>Detestate dai pescatori perché strappano le reti, le </a:t>
            </a:r>
            <a:r>
              <a:rPr lang="it-IT" sz="1400" b="1" dirty="0" smtClean="0">
                <a:latin typeface="Times New Roman" pitchFamily="18" charset="0"/>
                <a:cs typeface="Times New Roman" pitchFamily="18" charset="0"/>
              </a:rPr>
              <a:t>granceole</a:t>
            </a:r>
            <a:r>
              <a:rPr lang="it-IT" sz="1400" dirty="0" smtClean="0">
                <a:latin typeface="Times New Roman" pitchFamily="18" charset="0"/>
                <a:cs typeface="Times New Roman" pitchFamily="18" charset="0"/>
              </a:rPr>
              <a:t> sono ricercatissime dai buongustai. La polpa contenuta nelle chele e il liquido del carapace, mescolati ad aglio, olio e prezzemolo, possono essere usati per condire la pasta, per guarnire tartine e nei risotti: il risultato, in ogni caso, è strepitoso. Tipica è la cottura nella </a:t>
            </a:r>
            <a:r>
              <a:rPr lang="it-IT" sz="1400" i="1" dirty="0" smtClean="0">
                <a:latin typeface="Times New Roman" pitchFamily="18" charset="0"/>
                <a:cs typeface="Times New Roman" pitchFamily="18" charset="0"/>
              </a:rPr>
              <a:t>coccia</a:t>
            </a:r>
            <a:r>
              <a:rPr lang="it-IT" sz="1400" dirty="0" smtClean="0">
                <a:latin typeface="Times New Roman" pitchFamily="18" charset="0"/>
                <a:cs typeface="Times New Roman" pitchFamily="18" charset="0"/>
              </a:rPr>
              <a:t>, ossia nel carapace.</a:t>
            </a:r>
            <a:endParaRPr lang="it-IT" sz="1400" dirty="0">
              <a:latin typeface="Times New Roman" pitchFamily="18" charset="0"/>
              <a:cs typeface="Times New Roman" pitchFamily="18" charset="0"/>
            </a:endParaRPr>
          </a:p>
        </p:txBody>
      </p:sp>
      <p:sp>
        <p:nvSpPr>
          <p:cNvPr id="7" name="CasellaDiTesto 6"/>
          <p:cNvSpPr txBox="1"/>
          <p:nvPr/>
        </p:nvSpPr>
        <p:spPr>
          <a:xfrm>
            <a:off x="6049108" y="3759579"/>
            <a:ext cx="4636394" cy="2508379"/>
          </a:xfrm>
          <a:prstGeom prst="rect">
            <a:avLst/>
          </a:prstGeom>
          <a:noFill/>
        </p:spPr>
        <p:txBody>
          <a:bodyPr wrap="square" rtlCol="0">
            <a:spAutoFit/>
          </a:bodyPr>
          <a:lstStyle/>
          <a:p>
            <a:endParaRPr lang="it-IT" sz="900" i="1" dirty="0" smtClean="0"/>
          </a:p>
          <a:p>
            <a:r>
              <a:rPr lang="it-IT" sz="1400" dirty="0">
                <a:latin typeface="Times New Roman" pitchFamily="18" charset="0"/>
                <a:cs typeface="Times New Roman" pitchFamily="18" charset="0"/>
              </a:rPr>
              <a:t>Già </a:t>
            </a:r>
            <a:r>
              <a:rPr lang="it-IT" sz="1400" dirty="0" err="1">
                <a:latin typeface="Times New Roman" pitchFamily="18" charset="0"/>
                <a:cs typeface="Times New Roman" pitchFamily="18" charset="0"/>
              </a:rPr>
              <a:t>Apicio</a:t>
            </a:r>
            <a:r>
              <a:rPr lang="it-IT" sz="1400" dirty="0">
                <a:latin typeface="Times New Roman" pitchFamily="18" charset="0"/>
                <a:cs typeface="Times New Roman" pitchFamily="18" charset="0"/>
              </a:rPr>
              <a:t>, nel </a:t>
            </a:r>
            <a:r>
              <a:rPr lang="it-IT" sz="1400" i="1" dirty="0">
                <a:latin typeface="Times New Roman" pitchFamily="18" charset="0"/>
                <a:cs typeface="Times New Roman" pitchFamily="18" charset="0"/>
              </a:rPr>
              <a:t>De Re </a:t>
            </a:r>
            <a:r>
              <a:rPr lang="it-IT" sz="1400" i="1" dirty="0" err="1">
                <a:latin typeface="Times New Roman" pitchFamily="18" charset="0"/>
                <a:cs typeface="Times New Roman" pitchFamily="18" charset="0"/>
              </a:rPr>
              <a:t>Coquinaria</a:t>
            </a:r>
            <a:r>
              <a:rPr lang="it-IT" sz="1400" dirty="0">
                <a:latin typeface="Times New Roman" pitchFamily="18" charset="0"/>
                <a:cs typeface="Times New Roman" pitchFamily="18" charset="0"/>
              </a:rPr>
              <a:t>, </a:t>
            </a:r>
            <a:r>
              <a:rPr lang="it-IT" sz="1400" dirty="0" smtClean="0">
                <a:latin typeface="Times New Roman" pitchFamily="18" charset="0"/>
                <a:cs typeface="Times New Roman" pitchFamily="18" charset="0"/>
              </a:rPr>
              <a:t>dà la ricetta delle seppie farcite, non troppo dissimili dal nostro </a:t>
            </a:r>
            <a:r>
              <a:rPr lang="it-IT" sz="1400" b="1" dirty="0" smtClean="0">
                <a:latin typeface="Times New Roman" pitchFamily="18" charset="0"/>
                <a:cs typeface="Times New Roman" pitchFamily="18" charset="0"/>
              </a:rPr>
              <a:t>calamaro ‘</a:t>
            </a:r>
            <a:r>
              <a:rPr lang="it-IT" sz="1400" b="1" dirty="0" err="1" smtClean="0">
                <a:latin typeface="Times New Roman" pitchFamily="18" charset="0"/>
                <a:cs typeface="Times New Roman" pitchFamily="18" charset="0"/>
              </a:rPr>
              <a:t>mbuttunato</a:t>
            </a:r>
            <a:r>
              <a:rPr lang="it-IT" sz="1400" dirty="0" smtClean="0">
                <a:latin typeface="Times New Roman" pitchFamily="18" charset="0"/>
                <a:cs typeface="Times New Roman" pitchFamily="18" charset="0"/>
              </a:rPr>
              <a:t>: mollica di pane, tentacoli fritti, uva passa, pinoli, uova, parmigiano grattugiato vengono inseriti entro il corpo del mollusco. Il calamaro ripieno cuoce nel sugo di pomodoro; nell’antica Roma, ovviamente, le seppie farcite venivano ripassate in padella.</a:t>
            </a:r>
          </a:p>
          <a:p>
            <a:endParaRPr lang="it-IT" dirty="0"/>
          </a:p>
          <a:p>
            <a:r>
              <a:rPr lang="it-IT" dirty="0" smtClean="0"/>
              <a:t>  </a:t>
            </a:r>
            <a:endParaRPr lang="it-IT" dirty="0"/>
          </a:p>
          <a:p>
            <a:r>
              <a:rPr lang="it-IT" sz="1200" b="1" i="1" dirty="0" smtClean="0">
                <a:solidFill>
                  <a:srgbClr val="FF0000"/>
                </a:solidFill>
                <a:latin typeface="Times New Roman" pitchFamily="18" charset="0"/>
                <a:cs typeface="Times New Roman" pitchFamily="18" charset="0"/>
              </a:rPr>
              <a:t>continua a pagina 53 di Ponza in Tavola- storia e sapori</a:t>
            </a:r>
            <a:endParaRPr lang="it-IT" sz="1200" b="1" dirty="0">
              <a:solidFill>
                <a:srgbClr val="FF0000"/>
              </a:solidFill>
              <a:latin typeface="Times New Roman" pitchFamily="18" charset="0"/>
              <a:cs typeface="Times New Roman" pitchFamily="18" charset="0"/>
            </a:endParaRPr>
          </a:p>
        </p:txBody>
      </p:sp>
      <p:pic>
        <p:nvPicPr>
          <p:cNvPr id="12" name="Segnaposto contenuto 11" descr="fellone1.jpg"/>
          <p:cNvPicPr>
            <a:picLocks noGrp="1" noChangeAspect="1"/>
          </p:cNvPicPr>
          <p:nvPr>
            <p:ph idx="1"/>
          </p:nvPr>
        </p:nvPicPr>
        <p:blipFill>
          <a:blip r:embed="rId2" cstate="print"/>
          <a:stretch>
            <a:fillRect/>
          </a:stretch>
        </p:blipFill>
        <p:spPr>
          <a:xfrm>
            <a:off x="6423758" y="268591"/>
            <a:ext cx="4494583" cy="3377285"/>
          </a:xfrm>
        </p:spPr>
      </p:pic>
      <p:pic>
        <p:nvPicPr>
          <p:cNvPr id="13" name="Immagine 12" descr="calamaro1.jpg"/>
          <p:cNvPicPr>
            <a:picLocks noChangeAspect="1"/>
          </p:cNvPicPr>
          <p:nvPr/>
        </p:nvPicPr>
        <p:blipFill>
          <a:blip r:embed="rId3" cstate="print"/>
          <a:stretch>
            <a:fillRect/>
          </a:stretch>
        </p:blipFill>
        <p:spPr>
          <a:xfrm>
            <a:off x="892052" y="2760418"/>
            <a:ext cx="4723302" cy="3549147"/>
          </a:xfrm>
          <a:prstGeom prst="rect">
            <a:avLst/>
          </a:prstGeom>
        </p:spPr>
      </p:pic>
    </p:spTree>
    <p:extLst>
      <p:ext uri="{BB962C8B-B14F-4D97-AF65-F5344CB8AC3E}">
        <p14:creationId xmlns:p14="http://schemas.microsoft.com/office/powerpoint/2010/main" val="60314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Conservazione dei pesci</a:t>
            </a:r>
            <a:endParaRPr lang="it-IT" dirty="0"/>
          </a:p>
        </p:txBody>
      </p:sp>
      <p:sp>
        <p:nvSpPr>
          <p:cNvPr id="6" name="CasellaDiTesto 5"/>
          <p:cNvSpPr txBox="1"/>
          <p:nvPr/>
        </p:nvSpPr>
        <p:spPr>
          <a:xfrm>
            <a:off x="838200" y="1468191"/>
            <a:ext cx="5369417" cy="2031325"/>
          </a:xfrm>
          <a:prstGeom prst="rect">
            <a:avLst/>
          </a:prstGeom>
          <a:noFill/>
        </p:spPr>
        <p:txBody>
          <a:bodyPr wrap="square" rtlCol="0">
            <a:spAutoFit/>
          </a:bodyPr>
          <a:lstStyle/>
          <a:p>
            <a:r>
              <a:rPr lang="it-IT" sz="1400" dirty="0" smtClean="0">
                <a:latin typeface="Times New Roman" pitchFamily="18" charset="0"/>
                <a:cs typeface="Times New Roman" pitchFamily="18" charset="0"/>
              </a:rPr>
              <a:t>La conservazione sotto sale è indicata per alcune specie di pesci: alici, </a:t>
            </a:r>
            <a:r>
              <a:rPr lang="it-IT" sz="1400" dirty="0" err="1" smtClean="0">
                <a:latin typeface="Times New Roman" pitchFamily="18" charset="0"/>
                <a:cs typeface="Times New Roman" pitchFamily="18" charset="0"/>
              </a:rPr>
              <a:t>musdee</a:t>
            </a:r>
            <a:r>
              <a:rPr lang="it-IT" sz="1400" dirty="0" smtClean="0">
                <a:latin typeface="Times New Roman" pitchFamily="18" charset="0"/>
                <a:cs typeface="Times New Roman" pitchFamily="18" charset="0"/>
              </a:rPr>
              <a:t>, murene. I pesci, aperti e privati delle interiora, vengono sciacquati in acqua di mare e messi ad essiccare. E’ da evitare, tassativamente, il contatto con acqua dolce.</a:t>
            </a:r>
          </a:p>
          <a:p>
            <a:r>
              <a:rPr lang="it-IT" sz="1400" dirty="0" smtClean="0">
                <a:latin typeface="Times New Roman" pitchFamily="18" charset="0"/>
                <a:cs typeface="Times New Roman" pitchFamily="18" charset="0"/>
              </a:rPr>
              <a:t>La conservazione sotto sale non è adatta a pesci ad elevato contenuto lipidico, che si ossiderebbero </a:t>
            </a:r>
            <a:r>
              <a:rPr lang="it-IT" sz="1400" i="1" dirty="0" smtClean="0">
                <a:latin typeface="Times New Roman" pitchFamily="18" charset="0"/>
                <a:cs typeface="Times New Roman" pitchFamily="18" charset="0"/>
              </a:rPr>
              <a:t>(fanno ‘a </a:t>
            </a:r>
            <a:r>
              <a:rPr lang="it-IT" sz="1400" i="1" dirty="0" err="1" smtClean="0">
                <a:latin typeface="Times New Roman" pitchFamily="18" charset="0"/>
                <a:cs typeface="Times New Roman" pitchFamily="18" charset="0"/>
              </a:rPr>
              <a:t>ruzz</a:t>
            </a:r>
            <a:r>
              <a:rPr lang="it-IT" sz="1400" i="1" dirty="0" smtClean="0">
                <a:latin typeface="Times New Roman" pitchFamily="18" charset="0"/>
                <a:cs typeface="Times New Roman" pitchFamily="18" charset="0"/>
              </a:rPr>
              <a:t>’).</a:t>
            </a:r>
          </a:p>
          <a:p>
            <a:r>
              <a:rPr lang="it-IT" sz="1400" dirty="0" smtClean="0">
                <a:latin typeface="Times New Roman" pitchFamily="18" charset="0"/>
                <a:cs typeface="Times New Roman" pitchFamily="18" charset="0"/>
              </a:rPr>
              <a:t>E’ poco praticata la conservazione sott’olio, a causa della penuria e del costo del prezioso liquido; si fa eccezione per il tonno e per le uova (bottarga), che non sopporterebbero la salagione.</a:t>
            </a:r>
          </a:p>
        </p:txBody>
      </p:sp>
      <p:sp>
        <p:nvSpPr>
          <p:cNvPr id="7" name="CasellaDiTesto 6"/>
          <p:cNvSpPr txBox="1"/>
          <p:nvPr/>
        </p:nvSpPr>
        <p:spPr>
          <a:xfrm>
            <a:off x="4988417" y="4251949"/>
            <a:ext cx="4636394" cy="2000548"/>
          </a:xfrm>
          <a:prstGeom prst="rect">
            <a:avLst/>
          </a:prstGeom>
          <a:noFill/>
        </p:spPr>
        <p:txBody>
          <a:bodyPr wrap="square" rtlCol="0">
            <a:spAutoFit/>
          </a:bodyPr>
          <a:lstStyle/>
          <a:p>
            <a:r>
              <a:rPr lang="it-IT" sz="1400" dirty="0" smtClean="0">
                <a:latin typeface="Times New Roman" pitchFamily="18" charset="0"/>
                <a:cs typeface="Times New Roman" pitchFamily="18" charset="0"/>
              </a:rPr>
              <a:t>Lo </a:t>
            </a:r>
            <a:r>
              <a:rPr lang="it-IT" sz="1400" b="1" dirty="0" err="1" smtClean="0">
                <a:latin typeface="Times New Roman" pitchFamily="18" charset="0"/>
                <a:cs typeface="Times New Roman" pitchFamily="18" charset="0"/>
              </a:rPr>
              <a:t>scapece</a:t>
            </a:r>
            <a:r>
              <a:rPr lang="it-IT" sz="1400" dirty="0" smtClean="0">
                <a:latin typeface="Times New Roman" pitchFamily="18" charset="0"/>
                <a:cs typeface="Times New Roman" pitchFamily="18" charset="0"/>
              </a:rPr>
              <a:t> è di derivazione araba, ed è utilizzato per i </a:t>
            </a:r>
            <a:r>
              <a:rPr lang="it-IT" sz="1400" i="1" dirty="0" err="1" smtClean="0">
                <a:latin typeface="Times New Roman" pitchFamily="18" charset="0"/>
                <a:cs typeface="Times New Roman" pitchFamily="18" charset="0"/>
              </a:rPr>
              <a:t>retunni</a:t>
            </a:r>
            <a:r>
              <a:rPr lang="it-IT" sz="1400" dirty="0" smtClean="0">
                <a:latin typeface="Times New Roman" pitchFamily="18" charset="0"/>
                <a:cs typeface="Times New Roman" pitchFamily="18" charset="0"/>
              </a:rPr>
              <a:t>.</a:t>
            </a:r>
          </a:p>
          <a:p>
            <a:r>
              <a:rPr lang="it-IT" sz="1400" dirty="0" smtClean="0">
                <a:latin typeface="Times New Roman" pitchFamily="18" charset="0"/>
                <a:cs typeface="Times New Roman" pitchFamily="18" charset="0"/>
              </a:rPr>
              <a:t>I pesci, dopo essere stati fritti, vengono posti in una marinatura a base di aceto, che permette di prolungarne la conservazione per una decina di giorni. </a:t>
            </a:r>
          </a:p>
          <a:p>
            <a:r>
              <a:rPr lang="it-IT" sz="1400" dirty="0" smtClean="0">
                <a:latin typeface="Times New Roman" pitchFamily="18" charset="0"/>
                <a:cs typeface="Times New Roman" pitchFamily="18" charset="0"/>
              </a:rPr>
              <a:t>Questa tecnica di conservazione viene utilizzata anche per melanzane e per zucchine.</a:t>
            </a:r>
          </a:p>
          <a:p>
            <a:endParaRPr lang="it-IT" sz="1400" dirty="0">
              <a:solidFill>
                <a:srgbClr val="FF0000"/>
              </a:solidFill>
            </a:endParaRPr>
          </a:p>
          <a:p>
            <a:r>
              <a:rPr lang="it-IT" sz="1200" b="1" i="1" dirty="0" smtClean="0">
                <a:solidFill>
                  <a:srgbClr val="FF0000"/>
                </a:solidFill>
                <a:latin typeface="Times New Roman" pitchFamily="18" charset="0"/>
                <a:cs typeface="Times New Roman" pitchFamily="18" charset="0"/>
              </a:rPr>
              <a:t>continua a pagina 50 di Ponza in Tavola- storia e sapori</a:t>
            </a:r>
            <a:endParaRPr lang="it-IT" sz="1200" b="1" dirty="0">
              <a:solidFill>
                <a:srgbClr val="FF0000"/>
              </a:solidFill>
              <a:latin typeface="Times New Roman" pitchFamily="18" charset="0"/>
              <a:cs typeface="Times New Roman" pitchFamily="18" charset="0"/>
            </a:endParaRPr>
          </a:p>
        </p:txBody>
      </p:sp>
      <p:pic>
        <p:nvPicPr>
          <p:cNvPr id="9" name="Segnaposto contenuto 8" descr="pescivendole.jpg"/>
          <p:cNvPicPr>
            <a:picLocks noGrp="1" noChangeAspect="1"/>
          </p:cNvPicPr>
          <p:nvPr>
            <p:ph idx="1"/>
          </p:nvPr>
        </p:nvPicPr>
        <p:blipFill>
          <a:blip r:embed="rId2" cstate="print"/>
          <a:stretch>
            <a:fillRect/>
          </a:stretch>
        </p:blipFill>
        <p:spPr>
          <a:xfrm>
            <a:off x="6312714" y="479302"/>
            <a:ext cx="5183515" cy="3635497"/>
          </a:xfrm>
        </p:spPr>
      </p:pic>
      <p:pic>
        <p:nvPicPr>
          <p:cNvPr id="10" name="Immagine 9" descr="ricciola al sale.jpg"/>
          <p:cNvPicPr>
            <a:picLocks noChangeAspect="1"/>
          </p:cNvPicPr>
          <p:nvPr/>
        </p:nvPicPr>
        <p:blipFill>
          <a:blip r:embed="rId3" cstate="print"/>
          <a:stretch>
            <a:fillRect/>
          </a:stretch>
        </p:blipFill>
        <p:spPr>
          <a:xfrm>
            <a:off x="903776" y="3627925"/>
            <a:ext cx="3527547" cy="2650643"/>
          </a:xfrm>
          <a:prstGeom prst="rect">
            <a:avLst/>
          </a:prstGeom>
        </p:spPr>
      </p:pic>
    </p:spTree>
    <p:extLst>
      <p:ext uri="{BB962C8B-B14F-4D97-AF65-F5344CB8AC3E}">
        <p14:creationId xmlns:p14="http://schemas.microsoft.com/office/powerpoint/2010/main" val="1930532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58662" y="318234"/>
            <a:ext cx="2620108" cy="652306"/>
          </a:xfrm>
        </p:spPr>
        <p:txBody>
          <a:bodyPr>
            <a:normAutofit/>
          </a:bodyPr>
          <a:lstStyle/>
          <a:p>
            <a:r>
              <a:rPr lang="it-IT" dirty="0" smtClean="0"/>
              <a:t>‘U </a:t>
            </a:r>
            <a:r>
              <a:rPr lang="it-IT" dirty="0" err="1" smtClean="0"/>
              <a:t>puorc</a:t>
            </a:r>
            <a:r>
              <a:rPr lang="it-IT" dirty="0" smtClean="0"/>
              <a:t>’</a:t>
            </a:r>
            <a:endParaRPr lang="it-IT" dirty="0"/>
          </a:p>
        </p:txBody>
      </p:sp>
      <p:sp>
        <p:nvSpPr>
          <p:cNvPr id="6" name="CasellaDiTesto 5"/>
          <p:cNvSpPr txBox="1"/>
          <p:nvPr/>
        </p:nvSpPr>
        <p:spPr>
          <a:xfrm>
            <a:off x="838200" y="1468191"/>
            <a:ext cx="4507523" cy="2462213"/>
          </a:xfrm>
          <a:prstGeom prst="rect">
            <a:avLst/>
          </a:prstGeom>
          <a:noFill/>
        </p:spPr>
        <p:txBody>
          <a:bodyPr wrap="square" rtlCol="0">
            <a:spAutoFit/>
          </a:bodyPr>
          <a:lstStyle/>
          <a:p>
            <a:r>
              <a:rPr lang="it-IT" sz="1400" dirty="0" smtClean="0">
                <a:latin typeface="Times New Roman" pitchFamily="18" charset="0"/>
                <a:cs typeface="Times New Roman" pitchFamily="18" charset="0"/>
              </a:rPr>
              <a:t>… di cui, a macellazione avvenuta, non si butta nulla; da vivo, essendo onnivoro, si accontenta di qualunque avanzo. Allevare un maiale è decisamente conveniente!</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Quando raggiungeva il peso di un paio di quintali, il maiale veniva condotto sull’aia e macellato.</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Tra i tanti alimenti che se ne ricavavano, ricordiamo:</a:t>
            </a:r>
          </a:p>
          <a:p>
            <a:r>
              <a:rPr lang="it-IT" sz="1400" dirty="0" smtClean="0">
                <a:latin typeface="Times New Roman" pitchFamily="18" charset="0"/>
                <a:cs typeface="Times New Roman" pitchFamily="18" charset="0"/>
              </a:rPr>
              <a:t>-il sanguinaccio, cremoso, dolce, ottenuto dal sangue</a:t>
            </a:r>
          </a:p>
          <a:p>
            <a:r>
              <a:rPr lang="it-IT" sz="1400" dirty="0" smtClean="0">
                <a:latin typeface="Times New Roman" pitchFamily="18" charset="0"/>
                <a:cs typeface="Times New Roman" pitchFamily="18" charset="0"/>
              </a:rPr>
              <a:t>-la </a:t>
            </a:r>
            <a:r>
              <a:rPr lang="it-IT" sz="1400" i="1" dirty="0" smtClean="0">
                <a:latin typeface="Times New Roman" pitchFamily="18" charset="0"/>
                <a:cs typeface="Times New Roman" pitchFamily="18" charset="0"/>
              </a:rPr>
              <a:t>‘</a:t>
            </a:r>
            <a:r>
              <a:rPr lang="it-IT" sz="1400" i="1" dirty="0" err="1" smtClean="0">
                <a:latin typeface="Times New Roman" pitchFamily="18" charset="0"/>
                <a:cs typeface="Times New Roman" pitchFamily="18" charset="0"/>
              </a:rPr>
              <a:t>nzogna</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(strutto), ottenuta dal tessuto adiposo ed ampiamente utilizzata in luogo dell’olio e del burro, quasi sconosciuti alla gastronomia locale</a:t>
            </a:r>
          </a:p>
          <a:p>
            <a:r>
              <a:rPr lang="it-IT" sz="1400" dirty="0" smtClean="0">
                <a:latin typeface="Times New Roman" pitchFamily="18" charset="0"/>
                <a:cs typeface="Times New Roman" pitchFamily="18" charset="0"/>
              </a:rPr>
              <a:t>-i cigoli, residui solidi dello stesso tessuto adiposo</a:t>
            </a:r>
            <a:endParaRPr lang="it-IT" sz="1400" dirty="0">
              <a:latin typeface="Times New Roman" pitchFamily="18" charset="0"/>
              <a:cs typeface="Times New Roman" pitchFamily="18" charset="0"/>
            </a:endParaRPr>
          </a:p>
        </p:txBody>
      </p:sp>
      <p:sp>
        <p:nvSpPr>
          <p:cNvPr id="7" name="CasellaDiTesto 6"/>
          <p:cNvSpPr txBox="1"/>
          <p:nvPr/>
        </p:nvSpPr>
        <p:spPr>
          <a:xfrm>
            <a:off x="6184171" y="4251948"/>
            <a:ext cx="4636394" cy="2062103"/>
          </a:xfrm>
          <a:prstGeom prst="rect">
            <a:avLst/>
          </a:prstGeom>
          <a:noFill/>
        </p:spPr>
        <p:txBody>
          <a:bodyPr wrap="square" rtlCol="0">
            <a:spAutoFit/>
          </a:bodyPr>
          <a:lstStyle/>
          <a:p>
            <a:r>
              <a:rPr lang="it-IT" sz="1400" dirty="0" smtClean="0">
                <a:latin typeface="Times New Roman" pitchFamily="18" charset="0"/>
                <a:cs typeface="Times New Roman" pitchFamily="18" charset="0"/>
              </a:rPr>
              <a:t>La carne bovina compariva in tavola solo nelle feste comandate. Spesso la famiglia allevava conigli, galline e «cresceva il porco»: queste carni, perciò, erano relativamente più diffuse.</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Anche gli uccelli di passo andavano ad integrare una dieta altrimenti povera di proteine di origine animale; le reti venivano posizionate (parate) in punti strategici</a:t>
            </a:r>
            <a:r>
              <a:rPr lang="it-IT" sz="1400" dirty="0">
                <a:latin typeface="Times New Roman" pitchFamily="18" charset="0"/>
                <a:cs typeface="Times New Roman" pitchFamily="18" charset="0"/>
              </a:rPr>
              <a:t>. </a:t>
            </a:r>
            <a:endParaRPr lang="it-IT" dirty="0"/>
          </a:p>
          <a:p>
            <a:endParaRPr lang="it-IT" dirty="0"/>
          </a:p>
          <a:p>
            <a:r>
              <a:rPr lang="it-IT" sz="1200" b="1" i="1" dirty="0">
                <a:solidFill>
                  <a:srgbClr val="FF0000"/>
                </a:solidFill>
                <a:latin typeface="Times New Roman" pitchFamily="18" charset="0"/>
                <a:cs typeface="Times New Roman" pitchFamily="18" charset="0"/>
              </a:rPr>
              <a:t>continua a pagina </a:t>
            </a:r>
            <a:r>
              <a:rPr lang="it-IT" sz="1200" b="1" i="1" dirty="0" smtClean="0">
                <a:solidFill>
                  <a:srgbClr val="FF0000"/>
                </a:solidFill>
                <a:latin typeface="Times New Roman" pitchFamily="18" charset="0"/>
                <a:cs typeface="Times New Roman" pitchFamily="18" charset="0"/>
              </a:rPr>
              <a:t>60 </a:t>
            </a:r>
            <a:r>
              <a:rPr lang="it-IT" sz="1200" b="1" i="1" dirty="0">
                <a:solidFill>
                  <a:srgbClr val="FF0000"/>
                </a:solidFill>
                <a:latin typeface="Times New Roman" pitchFamily="18" charset="0"/>
                <a:cs typeface="Times New Roman" pitchFamily="18" charset="0"/>
              </a:rPr>
              <a:t>di Ponza in Tavola- storia e </a:t>
            </a:r>
            <a:r>
              <a:rPr lang="it-IT" sz="1200" b="1" i="1" dirty="0" smtClean="0">
                <a:solidFill>
                  <a:srgbClr val="FF0000"/>
                </a:solidFill>
                <a:latin typeface="Times New Roman" pitchFamily="18" charset="0"/>
                <a:cs typeface="Times New Roman" pitchFamily="18" charset="0"/>
              </a:rPr>
              <a:t>sapori</a:t>
            </a:r>
            <a:endParaRPr lang="it-IT" dirty="0"/>
          </a:p>
        </p:txBody>
      </p:sp>
      <p:pic>
        <p:nvPicPr>
          <p:cNvPr id="8" name="Immagine 7" descr="caccia.JPG"/>
          <p:cNvPicPr>
            <a:picLocks noChangeAspect="1"/>
          </p:cNvPicPr>
          <p:nvPr/>
        </p:nvPicPr>
        <p:blipFill>
          <a:blip r:embed="rId2" cstate="print"/>
          <a:stretch>
            <a:fillRect/>
          </a:stretch>
        </p:blipFill>
        <p:spPr>
          <a:xfrm>
            <a:off x="5802922" y="216874"/>
            <a:ext cx="4665785" cy="3888154"/>
          </a:xfrm>
          <a:prstGeom prst="rect">
            <a:avLst/>
          </a:prstGeom>
        </p:spPr>
      </p:pic>
      <p:pic>
        <p:nvPicPr>
          <p:cNvPr id="10" name="Segnaposto contenuto 9" descr="cuoche.jpg"/>
          <p:cNvPicPr>
            <a:picLocks noGrp="1" noChangeAspect="1"/>
          </p:cNvPicPr>
          <p:nvPr>
            <p:ph idx="1"/>
          </p:nvPr>
        </p:nvPicPr>
        <p:blipFill>
          <a:blip r:embed="rId3" cstate="print"/>
          <a:stretch>
            <a:fillRect/>
          </a:stretch>
        </p:blipFill>
        <p:spPr>
          <a:xfrm>
            <a:off x="1090246" y="4192150"/>
            <a:ext cx="3079743" cy="2314157"/>
          </a:xfrm>
        </p:spPr>
      </p:pic>
      <p:pic>
        <p:nvPicPr>
          <p:cNvPr id="11" name="Immagine 10" descr="sanguinaccio.jpg"/>
          <p:cNvPicPr>
            <a:picLocks noChangeAspect="1"/>
          </p:cNvPicPr>
          <p:nvPr/>
        </p:nvPicPr>
        <p:blipFill>
          <a:blip r:embed="rId4" cstate="print"/>
          <a:stretch>
            <a:fillRect/>
          </a:stretch>
        </p:blipFill>
        <p:spPr>
          <a:xfrm>
            <a:off x="835268" y="334107"/>
            <a:ext cx="2139150" cy="1119555"/>
          </a:xfrm>
          <a:prstGeom prst="rect">
            <a:avLst/>
          </a:prstGeom>
        </p:spPr>
      </p:pic>
    </p:spTree>
    <p:extLst>
      <p:ext uri="{BB962C8B-B14F-4D97-AF65-F5344CB8AC3E}">
        <p14:creationId xmlns:p14="http://schemas.microsoft.com/office/powerpoint/2010/main" val="918463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6723" y="447188"/>
            <a:ext cx="4835769" cy="652306"/>
          </a:xfrm>
        </p:spPr>
        <p:txBody>
          <a:bodyPr>
            <a:normAutofit/>
          </a:bodyPr>
          <a:lstStyle/>
          <a:p>
            <a:r>
              <a:rPr lang="it-IT" dirty="0" smtClean="0"/>
              <a:t>Mostarde e Cotogne</a:t>
            </a:r>
            <a:endParaRPr lang="it-IT" dirty="0"/>
          </a:p>
        </p:txBody>
      </p:sp>
      <p:sp>
        <p:nvSpPr>
          <p:cNvPr id="6" name="CasellaDiTesto 5"/>
          <p:cNvSpPr txBox="1"/>
          <p:nvPr/>
        </p:nvSpPr>
        <p:spPr>
          <a:xfrm>
            <a:off x="838200" y="1500400"/>
            <a:ext cx="5369417" cy="1815882"/>
          </a:xfrm>
          <a:prstGeom prst="rect">
            <a:avLst/>
          </a:prstGeom>
          <a:noFill/>
        </p:spPr>
        <p:txBody>
          <a:bodyPr wrap="square" rtlCol="0">
            <a:spAutoFit/>
          </a:bodyPr>
          <a:lstStyle/>
          <a:p>
            <a:r>
              <a:rPr lang="it-IT" sz="1400" dirty="0" smtClean="0">
                <a:latin typeface="Times New Roman" pitchFamily="18" charset="0"/>
                <a:cs typeface="Times New Roman" pitchFamily="18" charset="0"/>
              </a:rPr>
              <a:t>Il  mosto (oppure il vino cotto) e il sole sono i conservanti più a buon mercato: la frutta veniva cotta, ridotta in purea, mescolata al mosto e alla fecola e messa ad essiccare al sole.</a:t>
            </a:r>
          </a:p>
          <a:p>
            <a:r>
              <a:rPr lang="it-IT" sz="1400" dirty="0" smtClean="0">
                <a:latin typeface="Times New Roman" pitchFamily="18" charset="0"/>
                <a:cs typeface="Times New Roman" pitchFamily="18" charset="0"/>
              </a:rPr>
              <a:t>Le mostarde erano tenute in una cassapanca e consumate durante l’inverno, specialmente dai bambini.</a:t>
            </a:r>
          </a:p>
          <a:p>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La tecnica di conservazione era già nota ai Romani; Columella descrive la preparazione dei fichi secchi.</a:t>
            </a:r>
            <a:endParaRPr lang="it-IT" sz="1400" dirty="0">
              <a:latin typeface="Times New Roman" pitchFamily="18" charset="0"/>
              <a:cs typeface="Times New Roman" pitchFamily="18" charset="0"/>
            </a:endParaRPr>
          </a:p>
        </p:txBody>
      </p:sp>
      <p:sp>
        <p:nvSpPr>
          <p:cNvPr id="7" name="CasellaDiTesto 6"/>
          <p:cNvSpPr txBox="1"/>
          <p:nvPr/>
        </p:nvSpPr>
        <p:spPr>
          <a:xfrm>
            <a:off x="6172447" y="5881456"/>
            <a:ext cx="4636394" cy="584775"/>
          </a:xfrm>
          <a:prstGeom prst="rect">
            <a:avLst/>
          </a:prstGeom>
          <a:noFill/>
        </p:spPr>
        <p:txBody>
          <a:bodyPr wrap="square" rtlCol="0">
            <a:spAutoFit/>
          </a:bodyPr>
          <a:lstStyle/>
          <a:p>
            <a:endParaRPr lang="it-IT" dirty="0"/>
          </a:p>
          <a:p>
            <a:r>
              <a:rPr lang="it-IT" sz="1400" b="1" dirty="0" smtClean="0">
                <a:solidFill>
                  <a:srgbClr val="FF0000"/>
                </a:solidFill>
              </a:rPr>
              <a:t>continua a pagina 67 di Ponza in Tavola- storia e sapori</a:t>
            </a:r>
            <a:endParaRPr lang="it-IT" dirty="0"/>
          </a:p>
        </p:txBody>
      </p:sp>
      <p:pic>
        <p:nvPicPr>
          <p:cNvPr id="10" name="Immagine 9" descr="mostarde.jpg"/>
          <p:cNvPicPr>
            <a:picLocks noChangeAspect="1"/>
          </p:cNvPicPr>
          <p:nvPr/>
        </p:nvPicPr>
        <p:blipFill>
          <a:blip r:embed="rId2" cstate="print"/>
          <a:stretch>
            <a:fillRect/>
          </a:stretch>
        </p:blipFill>
        <p:spPr>
          <a:xfrm>
            <a:off x="927221" y="3663093"/>
            <a:ext cx="3206575" cy="2409461"/>
          </a:xfrm>
          <a:prstGeom prst="rect">
            <a:avLst/>
          </a:prstGeom>
        </p:spPr>
      </p:pic>
      <p:pic>
        <p:nvPicPr>
          <p:cNvPr id="11" name="Immagine 10" descr="tavola.jpg"/>
          <p:cNvPicPr>
            <a:picLocks noChangeAspect="1"/>
          </p:cNvPicPr>
          <p:nvPr/>
        </p:nvPicPr>
        <p:blipFill>
          <a:blip r:embed="rId3" cstate="print"/>
          <a:stretch>
            <a:fillRect/>
          </a:stretch>
        </p:blipFill>
        <p:spPr>
          <a:xfrm>
            <a:off x="6759009" y="2197710"/>
            <a:ext cx="3721421" cy="2796322"/>
          </a:xfrm>
          <a:prstGeom prst="rect">
            <a:avLst/>
          </a:prstGeom>
        </p:spPr>
      </p:pic>
      <p:pic>
        <p:nvPicPr>
          <p:cNvPr id="12" name="Immagine 11" descr="most prepara.jpg"/>
          <p:cNvPicPr>
            <a:picLocks noChangeAspect="1"/>
          </p:cNvPicPr>
          <p:nvPr/>
        </p:nvPicPr>
        <p:blipFill>
          <a:blip r:embed="rId4" cstate="print"/>
          <a:stretch>
            <a:fillRect/>
          </a:stretch>
        </p:blipFill>
        <p:spPr>
          <a:xfrm>
            <a:off x="270729" y="204788"/>
            <a:ext cx="1685925" cy="1266825"/>
          </a:xfrm>
          <a:prstGeom prst="rect">
            <a:avLst/>
          </a:prstGeom>
        </p:spPr>
      </p:pic>
    </p:spTree>
    <p:extLst>
      <p:ext uri="{BB962C8B-B14F-4D97-AF65-F5344CB8AC3E}">
        <p14:creationId xmlns:p14="http://schemas.microsoft.com/office/powerpoint/2010/main" val="106137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618518"/>
            <a:ext cx="4309818" cy="799974"/>
          </a:xfrm>
        </p:spPr>
        <p:txBody>
          <a:bodyPr/>
          <a:lstStyle/>
          <a:p>
            <a:r>
              <a:rPr lang="it-IT" dirty="0" err="1" smtClean="0"/>
              <a:t>DOLCi</a:t>
            </a:r>
            <a:endParaRPr lang="it-IT"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97169" y="3518690"/>
            <a:ext cx="3898102" cy="3104847"/>
          </a:xfrm>
          <a:prstGeom prst="rect">
            <a:avLst/>
          </a:prstGeom>
          <a:noFill/>
          <a:ln w="9525">
            <a:noFill/>
            <a:miter lim="800000"/>
            <a:headEnd/>
            <a:tailEnd/>
          </a:ln>
        </p:spPr>
      </p:pic>
      <p:sp>
        <p:nvSpPr>
          <p:cNvPr id="5" name="CasellaDiTesto 4"/>
          <p:cNvSpPr txBox="1"/>
          <p:nvPr/>
        </p:nvSpPr>
        <p:spPr>
          <a:xfrm>
            <a:off x="1195754" y="1359877"/>
            <a:ext cx="3054041" cy="2308324"/>
          </a:xfrm>
          <a:prstGeom prst="rect">
            <a:avLst/>
          </a:prstGeom>
          <a:noFill/>
        </p:spPr>
        <p:txBody>
          <a:bodyPr wrap="none" rtlCol="0">
            <a:spAutoFit/>
          </a:bodyPr>
          <a:lstStyle/>
          <a:p>
            <a:r>
              <a:rPr lang="it-IT" sz="1400" dirty="0" smtClean="0">
                <a:latin typeface="Times New Roman" pitchFamily="18" charset="0"/>
                <a:cs typeface="Times New Roman" pitchFamily="18" charset="0"/>
              </a:rPr>
              <a:t>Pizze </a:t>
            </a:r>
            <a:r>
              <a:rPr lang="it-IT" sz="1400" dirty="0" err="1" smtClean="0">
                <a:latin typeface="Times New Roman" pitchFamily="18" charset="0"/>
                <a:cs typeface="Times New Roman" pitchFamily="18" charset="0"/>
              </a:rPr>
              <a:t>doci</a:t>
            </a:r>
            <a:r>
              <a:rPr lang="it-IT" sz="1400" dirty="0" smtClean="0">
                <a:latin typeface="Times New Roman" pitchFamily="18" charset="0"/>
                <a:cs typeface="Times New Roman" pitchFamily="18" charset="0"/>
              </a:rPr>
              <a:t>: ‘e pasta, ‘e riso, ‘e semolino</a:t>
            </a:r>
          </a:p>
          <a:p>
            <a:r>
              <a:rPr lang="it-IT" sz="1400" dirty="0" smtClean="0">
                <a:latin typeface="Times New Roman" pitchFamily="18" charset="0"/>
                <a:cs typeface="Times New Roman" pitchFamily="18" charset="0"/>
              </a:rPr>
              <a:t>‘a pastette</a:t>
            </a:r>
          </a:p>
          <a:p>
            <a:r>
              <a:rPr lang="it-IT" sz="1400" dirty="0" smtClean="0">
                <a:latin typeface="Times New Roman" pitchFamily="18" charset="0"/>
                <a:cs typeface="Times New Roman" pitchFamily="18" charset="0"/>
              </a:rPr>
              <a:t>‘i </a:t>
            </a:r>
            <a:r>
              <a:rPr lang="it-IT" sz="1400" dirty="0" err="1" smtClean="0">
                <a:latin typeface="Times New Roman" pitchFamily="18" charset="0"/>
                <a:cs typeface="Times New Roman" pitchFamily="18" charset="0"/>
              </a:rPr>
              <a:t>nucchette</a:t>
            </a:r>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‘u </a:t>
            </a:r>
            <a:r>
              <a:rPr lang="it-IT" sz="1400" dirty="0" err="1" smtClean="0">
                <a:latin typeface="Times New Roman" pitchFamily="18" charset="0"/>
                <a:cs typeface="Times New Roman" pitchFamily="18" charset="0"/>
              </a:rPr>
              <a:t>scagliuozze</a:t>
            </a:r>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‘a </a:t>
            </a:r>
            <a:r>
              <a:rPr lang="it-IT" sz="1400" dirty="0" err="1" smtClean="0">
                <a:latin typeface="Times New Roman" pitchFamily="18" charset="0"/>
                <a:cs typeface="Times New Roman" pitchFamily="18" charset="0"/>
              </a:rPr>
              <a:t>vutatella</a:t>
            </a:r>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‘i </a:t>
            </a:r>
            <a:r>
              <a:rPr lang="it-IT" sz="1400" dirty="0" err="1" smtClean="0">
                <a:latin typeface="Times New Roman" pitchFamily="18" charset="0"/>
                <a:cs typeface="Times New Roman" pitchFamily="18" charset="0"/>
              </a:rPr>
              <a:t>freselle</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doce</a:t>
            </a:r>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‘i </a:t>
            </a:r>
            <a:r>
              <a:rPr lang="it-IT" sz="1400" dirty="0" err="1" smtClean="0">
                <a:latin typeface="Times New Roman" pitchFamily="18" charset="0"/>
                <a:cs typeface="Times New Roman" pitchFamily="18" charset="0"/>
              </a:rPr>
              <a:t>turtanelle</a:t>
            </a:r>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‘u </a:t>
            </a:r>
            <a:r>
              <a:rPr lang="it-IT" sz="1400" dirty="0" err="1" smtClean="0">
                <a:latin typeface="Times New Roman" pitchFamily="18" charset="0"/>
                <a:cs typeface="Times New Roman" pitchFamily="18" charset="0"/>
              </a:rPr>
              <a:t>vuccunotte</a:t>
            </a:r>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‘a </a:t>
            </a:r>
            <a:r>
              <a:rPr lang="it-IT" sz="1400" dirty="0" err="1" smtClean="0">
                <a:latin typeface="Times New Roman" pitchFamily="18" charset="0"/>
                <a:cs typeface="Times New Roman" pitchFamily="18" charset="0"/>
              </a:rPr>
              <a:t>zeppulella</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doce</a:t>
            </a:r>
            <a:r>
              <a:rPr lang="it-IT" sz="1400" dirty="0" smtClean="0">
                <a:latin typeface="Times New Roman" pitchFamily="18" charset="0"/>
                <a:cs typeface="Times New Roman" pitchFamily="18" charset="0"/>
              </a:rPr>
              <a:t> cu ‘i </a:t>
            </a:r>
            <a:r>
              <a:rPr lang="it-IT" sz="1400" dirty="0" err="1" smtClean="0">
                <a:latin typeface="Times New Roman" pitchFamily="18" charset="0"/>
                <a:cs typeface="Times New Roman" pitchFamily="18" charset="0"/>
              </a:rPr>
              <a:t>sciurilli</a:t>
            </a:r>
            <a:endParaRPr lang="it-IT" sz="1400" dirty="0" smtClean="0">
              <a:latin typeface="Times New Roman" pitchFamily="18" charset="0"/>
              <a:cs typeface="Times New Roman" pitchFamily="18" charset="0"/>
            </a:endParaRPr>
          </a:p>
          <a:p>
            <a:endParaRPr lang="it-IT" dirty="0"/>
          </a:p>
        </p:txBody>
      </p:sp>
      <p:sp>
        <p:nvSpPr>
          <p:cNvPr id="7" name="Rettangolo 6"/>
          <p:cNvSpPr/>
          <p:nvPr/>
        </p:nvSpPr>
        <p:spPr>
          <a:xfrm>
            <a:off x="7353583" y="5846858"/>
            <a:ext cx="3737242" cy="276999"/>
          </a:xfrm>
          <a:prstGeom prst="rect">
            <a:avLst/>
          </a:prstGeom>
        </p:spPr>
        <p:txBody>
          <a:bodyPr wrap="none">
            <a:spAutoFit/>
          </a:bodyPr>
          <a:lstStyle/>
          <a:p>
            <a:r>
              <a:rPr lang="it-IT" sz="1200" b="1" i="1" dirty="0" smtClean="0">
                <a:solidFill>
                  <a:srgbClr val="FF0000"/>
                </a:solidFill>
                <a:latin typeface="Times New Roman" pitchFamily="18" charset="0"/>
                <a:cs typeface="Times New Roman" pitchFamily="18" charset="0"/>
              </a:rPr>
              <a:t>continua a pagina 73 di Ponza in Tavola- storia e sapori</a:t>
            </a:r>
            <a:endParaRPr lang="it-IT" sz="1200" b="1" i="1"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srcRect/>
          <a:stretch>
            <a:fillRect/>
          </a:stretch>
        </p:blipFill>
        <p:spPr bwMode="auto">
          <a:xfrm>
            <a:off x="5048616" y="350593"/>
            <a:ext cx="6638079" cy="479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I dolci di pasqua</a:t>
            </a:r>
            <a:endParaRPr lang="it-IT" dirty="0"/>
          </a:p>
        </p:txBody>
      </p:sp>
      <p:sp>
        <p:nvSpPr>
          <p:cNvPr id="6" name="CasellaDiTesto 5"/>
          <p:cNvSpPr txBox="1"/>
          <p:nvPr/>
        </p:nvSpPr>
        <p:spPr>
          <a:xfrm>
            <a:off x="838200" y="1468191"/>
            <a:ext cx="4706815" cy="1815882"/>
          </a:xfrm>
          <a:prstGeom prst="rect">
            <a:avLst/>
          </a:prstGeom>
          <a:noFill/>
        </p:spPr>
        <p:txBody>
          <a:bodyPr wrap="square" rtlCol="0">
            <a:spAutoFit/>
          </a:bodyPr>
          <a:lstStyle/>
          <a:p>
            <a:r>
              <a:rPr lang="it-IT" sz="1400" dirty="0" smtClean="0">
                <a:latin typeface="Times New Roman" pitchFamily="18" charset="0"/>
                <a:cs typeface="Times New Roman" pitchFamily="18" charset="0"/>
              </a:rPr>
              <a:t>Nulla da spartire con  l’omonimo campano, rustico, infarcito di insaccati e ben pepato: il nostro </a:t>
            </a:r>
            <a:r>
              <a:rPr lang="it-IT" sz="1400" b="1" dirty="0" smtClean="0">
                <a:latin typeface="Times New Roman" pitchFamily="18" charset="0"/>
                <a:cs typeface="Times New Roman" pitchFamily="18" charset="0"/>
              </a:rPr>
              <a:t>casatiello</a:t>
            </a:r>
            <a:r>
              <a:rPr lang="it-IT" sz="1400" dirty="0" smtClean="0">
                <a:latin typeface="Times New Roman" pitchFamily="18" charset="0"/>
                <a:cs typeface="Times New Roman" pitchFamily="18" charset="0"/>
              </a:rPr>
              <a:t> è dolce, a base di uova, farina, zucchero, limone grattugiato, </a:t>
            </a:r>
            <a:r>
              <a:rPr lang="it-IT" sz="1400" i="1" dirty="0" smtClean="0">
                <a:latin typeface="Times New Roman" pitchFamily="18" charset="0"/>
                <a:cs typeface="Times New Roman" pitchFamily="18" charset="0"/>
              </a:rPr>
              <a:t>‘</a:t>
            </a:r>
            <a:r>
              <a:rPr lang="it-IT" sz="1400" i="1" dirty="0" err="1" smtClean="0">
                <a:latin typeface="Times New Roman" pitchFamily="18" charset="0"/>
                <a:cs typeface="Times New Roman" pitchFamily="18" charset="0"/>
              </a:rPr>
              <a:t>nzogna</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e </a:t>
            </a:r>
            <a:r>
              <a:rPr lang="it-IT" sz="1400" i="1" dirty="0" err="1" smtClean="0">
                <a:latin typeface="Times New Roman" pitchFamily="18" charset="0"/>
                <a:cs typeface="Times New Roman" pitchFamily="18" charset="0"/>
              </a:rPr>
              <a:t>criscito</a:t>
            </a:r>
            <a:r>
              <a:rPr lang="it-IT" sz="1400" dirty="0" smtClean="0">
                <a:latin typeface="Times New Roman" pitchFamily="18" charset="0"/>
                <a:cs typeface="Times New Roman" pitchFamily="18" charset="0"/>
              </a:rPr>
              <a:t> (lievito madre). </a:t>
            </a:r>
          </a:p>
          <a:p>
            <a:r>
              <a:rPr lang="it-IT" sz="1400" dirty="0" smtClean="0">
                <a:latin typeface="Times New Roman" pitchFamily="18" charset="0"/>
                <a:cs typeface="Times New Roman" pitchFamily="18" charset="0"/>
              </a:rPr>
              <a:t>Si conserva a lungo; marinai ed emigranti assicuravano che resistesse anche due, tre mesi. </a:t>
            </a:r>
          </a:p>
          <a:p>
            <a:r>
              <a:rPr lang="it-IT" sz="1400" dirty="0" smtClean="0">
                <a:latin typeface="Times New Roman" pitchFamily="18" charset="0"/>
                <a:cs typeface="Times New Roman" pitchFamily="18" charset="0"/>
              </a:rPr>
              <a:t>Veniva preparato tra il mercoledì e il giovedì santo, e consumato solo dopo che era suonata la Gloria.</a:t>
            </a:r>
            <a:endParaRPr lang="it-IT" sz="1400" dirty="0">
              <a:latin typeface="Times New Roman" pitchFamily="18" charset="0"/>
              <a:cs typeface="Times New Roman" pitchFamily="18" charset="0"/>
            </a:endParaRPr>
          </a:p>
        </p:txBody>
      </p:sp>
      <p:sp>
        <p:nvSpPr>
          <p:cNvPr id="7" name="CasellaDiTesto 6"/>
          <p:cNvSpPr txBox="1"/>
          <p:nvPr/>
        </p:nvSpPr>
        <p:spPr>
          <a:xfrm>
            <a:off x="6131168" y="4365191"/>
            <a:ext cx="4337539" cy="2031325"/>
          </a:xfrm>
          <a:prstGeom prst="rect">
            <a:avLst/>
          </a:prstGeom>
          <a:noFill/>
        </p:spPr>
        <p:txBody>
          <a:bodyPr wrap="square" rtlCol="0">
            <a:spAutoFit/>
          </a:bodyPr>
          <a:lstStyle/>
          <a:p>
            <a:r>
              <a:rPr lang="it-IT" sz="1400" dirty="0" smtClean="0">
                <a:latin typeface="Times New Roman" pitchFamily="18" charset="0"/>
                <a:cs typeface="Times New Roman" pitchFamily="18" charset="0"/>
              </a:rPr>
              <a:t>Le </a:t>
            </a:r>
            <a:r>
              <a:rPr lang="it-IT" sz="1400" b="1" dirty="0" smtClean="0">
                <a:latin typeface="Times New Roman" pitchFamily="18" charset="0"/>
                <a:cs typeface="Times New Roman" pitchFamily="18" charset="0"/>
              </a:rPr>
              <a:t>pastiere</a:t>
            </a:r>
            <a:r>
              <a:rPr lang="it-IT" sz="1400" dirty="0" smtClean="0">
                <a:latin typeface="Times New Roman" pitchFamily="18" charset="0"/>
                <a:cs typeface="Times New Roman" pitchFamily="18" charset="0"/>
              </a:rPr>
              <a:t> nostrane fanno a meno della ricotta – rara e difficile da conservare, in  assenza di frigoriferi- ma, in genere, non rinunciano al grano, simbolo di fecondità e del risveglio primaverile della Natura.</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 </a:t>
            </a:r>
            <a:r>
              <a:rPr lang="it-IT" sz="1400" i="1" dirty="0" err="1" smtClean="0">
                <a:latin typeface="Times New Roman" pitchFamily="18" charset="0"/>
                <a:cs typeface="Times New Roman" pitchFamily="18" charset="0"/>
              </a:rPr>
              <a:t>Pasche</a:t>
            </a:r>
            <a:r>
              <a:rPr lang="it-IT" sz="1400" i="1" dirty="0" smtClean="0">
                <a:latin typeface="Times New Roman" pitchFamily="18" charset="0"/>
                <a:cs typeface="Times New Roman" pitchFamily="18" charset="0"/>
              </a:rPr>
              <a:t> ‘i </a:t>
            </a:r>
            <a:r>
              <a:rPr lang="it-IT" sz="1400" i="1" dirty="0" err="1" smtClean="0">
                <a:latin typeface="Times New Roman" pitchFamily="18" charset="0"/>
                <a:cs typeface="Times New Roman" pitchFamily="18" charset="0"/>
              </a:rPr>
              <a:t>fiuri</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è il nome popolare della pastiera di semolino. </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Molto gustose sono anche la pastiera di pasta e la pastiera di riso.</a:t>
            </a:r>
            <a:endParaRPr lang="it-IT" dirty="0"/>
          </a:p>
          <a:p>
            <a:r>
              <a:rPr lang="it-IT" sz="1400" b="1" i="1" dirty="0" smtClean="0">
                <a:solidFill>
                  <a:srgbClr val="FF0000"/>
                </a:solidFill>
              </a:rPr>
              <a:t>continua a pagina 82 di Ponza in Tavola- storia e sapori</a:t>
            </a:r>
            <a:endParaRPr lang="it-IT" sz="1400" b="1" dirty="0">
              <a:solidFill>
                <a:srgbClr val="FF0000"/>
              </a:solidFill>
            </a:endParaRPr>
          </a:p>
        </p:txBody>
      </p:sp>
      <p:pic>
        <p:nvPicPr>
          <p:cNvPr id="2050" name="Picture 2" descr="C:\Users\Rita\Desktop\ponzaintavola\foto\inserite\pastiera.jpg"/>
          <p:cNvPicPr>
            <a:picLocks noChangeAspect="1" noChangeArrowheads="1"/>
          </p:cNvPicPr>
          <p:nvPr/>
        </p:nvPicPr>
        <p:blipFill>
          <a:blip r:embed="rId2" cstate="print"/>
          <a:srcRect/>
          <a:stretch>
            <a:fillRect/>
          </a:stretch>
        </p:blipFill>
        <p:spPr bwMode="auto">
          <a:xfrm>
            <a:off x="541096" y="3478824"/>
            <a:ext cx="4949660" cy="3121269"/>
          </a:xfrm>
          <a:prstGeom prst="rect">
            <a:avLst/>
          </a:prstGeom>
          <a:noFill/>
        </p:spPr>
      </p:pic>
      <p:pic>
        <p:nvPicPr>
          <p:cNvPr id="2052" name="Picture 4"/>
          <p:cNvPicPr>
            <a:picLocks noChangeAspect="1" noChangeArrowheads="1"/>
          </p:cNvPicPr>
          <p:nvPr/>
        </p:nvPicPr>
        <p:blipFill>
          <a:blip r:embed="rId3" cstate="print"/>
          <a:srcRect/>
          <a:stretch>
            <a:fillRect/>
          </a:stretch>
        </p:blipFill>
        <p:spPr bwMode="auto">
          <a:xfrm>
            <a:off x="6721111" y="164123"/>
            <a:ext cx="3488055" cy="4103077"/>
          </a:xfrm>
          <a:prstGeom prst="rect">
            <a:avLst/>
          </a:prstGeom>
          <a:noFill/>
          <a:ln w="9525">
            <a:noFill/>
            <a:miter lim="800000"/>
            <a:headEnd/>
            <a:tailEnd/>
          </a:ln>
          <a:effectLst/>
        </p:spPr>
      </p:pic>
    </p:spTree>
    <p:extLst>
      <p:ext uri="{BB962C8B-B14F-4D97-AF65-F5344CB8AC3E}">
        <p14:creationId xmlns:p14="http://schemas.microsoft.com/office/powerpoint/2010/main" val="4223101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4446" y="329957"/>
            <a:ext cx="4273062" cy="652306"/>
          </a:xfrm>
        </p:spPr>
        <p:txBody>
          <a:bodyPr>
            <a:normAutofit/>
          </a:bodyPr>
          <a:lstStyle/>
          <a:p>
            <a:r>
              <a:rPr lang="it-IT" dirty="0" smtClean="0"/>
              <a:t>I dolci di Natale</a:t>
            </a:r>
            <a:endParaRPr lang="it-IT" dirty="0"/>
          </a:p>
        </p:txBody>
      </p:sp>
      <p:sp>
        <p:nvSpPr>
          <p:cNvPr id="7" name="CasellaDiTesto 6"/>
          <p:cNvSpPr txBox="1"/>
          <p:nvPr/>
        </p:nvSpPr>
        <p:spPr>
          <a:xfrm>
            <a:off x="6351927" y="5877996"/>
            <a:ext cx="4636394" cy="553998"/>
          </a:xfrm>
          <a:prstGeom prst="rect">
            <a:avLst/>
          </a:prstGeom>
          <a:noFill/>
        </p:spPr>
        <p:txBody>
          <a:bodyPr wrap="square" rtlCol="0">
            <a:spAutoFit/>
          </a:bodyPr>
          <a:lstStyle/>
          <a:p>
            <a:endParaRPr lang="it-IT" dirty="0"/>
          </a:p>
          <a:p>
            <a:r>
              <a:rPr lang="it-IT" sz="1200" b="1" dirty="0" smtClean="0">
                <a:solidFill>
                  <a:srgbClr val="FF0000"/>
                </a:solidFill>
                <a:latin typeface="Times New Roman" pitchFamily="18" charset="0"/>
                <a:cs typeface="Times New Roman" pitchFamily="18" charset="0"/>
              </a:rPr>
              <a:t>continua a pagina 83 di Ponza in Tavola- storia e sapori</a:t>
            </a:r>
            <a:endParaRPr lang="it-IT" dirty="0"/>
          </a:p>
        </p:txBody>
      </p:sp>
      <p:sp>
        <p:nvSpPr>
          <p:cNvPr id="3" name="CasellaDiTesto 2"/>
          <p:cNvSpPr txBox="1"/>
          <p:nvPr/>
        </p:nvSpPr>
        <p:spPr>
          <a:xfrm>
            <a:off x="463640" y="1867437"/>
            <a:ext cx="3135345" cy="2031325"/>
          </a:xfrm>
          <a:prstGeom prst="rect">
            <a:avLst/>
          </a:prstGeom>
          <a:noFill/>
        </p:spPr>
        <p:txBody>
          <a:bodyPr wrap="square" rtlCol="0">
            <a:spAutoFit/>
          </a:bodyPr>
          <a:lstStyle/>
          <a:p>
            <a:r>
              <a:rPr lang="it-IT" sz="1400" dirty="0" smtClean="0">
                <a:latin typeface="Times New Roman" pitchFamily="18" charset="0"/>
                <a:cs typeface="Times New Roman" pitchFamily="18" charset="0"/>
              </a:rPr>
              <a:t>D’inverno, anche la pasticceria va in letargo: le galline producono poche uova, creme e ricotta scarseggiano durante tutto l’anno … ma Natale va festeggiato, in qualche modo. I dolci sono prevalentemente secchi: roccocò, </a:t>
            </a:r>
            <a:r>
              <a:rPr lang="it-IT" sz="1400" dirty="0" err="1" smtClean="0">
                <a:latin typeface="Times New Roman" pitchFamily="18" charset="0"/>
                <a:cs typeface="Times New Roman" pitchFamily="18" charset="0"/>
              </a:rPr>
              <a:t>susamielli</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mustacciuoli</a:t>
            </a:r>
            <a:r>
              <a:rPr lang="it-IT" sz="1400" dirty="0" smtClean="0">
                <a:latin typeface="Times New Roman" pitchFamily="18" charset="0"/>
                <a:cs typeface="Times New Roman" pitchFamily="18" charset="0"/>
              </a:rPr>
              <a:t>, struffoli. </a:t>
            </a:r>
          </a:p>
          <a:p>
            <a:r>
              <a:rPr lang="it-IT" sz="1400" dirty="0" smtClean="0">
                <a:latin typeface="Times New Roman" pitchFamily="18" charset="0"/>
                <a:cs typeface="Times New Roman" pitchFamily="18" charset="0"/>
              </a:rPr>
              <a:t>Utilizzano frutta secca, miele, farina e poco altro.</a:t>
            </a:r>
            <a:endParaRPr lang="it-IT" sz="1400" dirty="0">
              <a:latin typeface="Times New Roman" pitchFamily="18" charset="0"/>
              <a:cs typeface="Times New Roman" pitchFamily="18" charset="0"/>
            </a:endParaRPr>
          </a:p>
        </p:txBody>
      </p:sp>
      <p:pic>
        <p:nvPicPr>
          <p:cNvPr id="9" name="Segnaposto contenuto 8" descr="porto di ponza.JPG"/>
          <p:cNvPicPr>
            <a:picLocks noGrp="1" noChangeAspect="1"/>
          </p:cNvPicPr>
          <p:nvPr>
            <p:ph idx="1"/>
          </p:nvPr>
        </p:nvPicPr>
        <p:blipFill>
          <a:blip r:embed="rId2" cstate="print"/>
          <a:stretch>
            <a:fillRect/>
          </a:stretch>
        </p:blipFill>
        <p:spPr>
          <a:xfrm>
            <a:off x="3974124" y="1112347"/>
            <a:ext cx="8026470" cy="4819530"/>
          </a:xfrm>
        </p:spPr>
      </p:pic>
      <p:pic>
        <p:nvPicPr>
          <p:cNvPr id="10" name="Immagine 9" descr="struffoli-in-pentola.jpg"/>
          <p:cNvPicPr>
            <a:picLocks noChangeAspect="1"/>
          </p:cNvPicPr>
          <p:nvPr/>
        </p:nvPicPr>
        <p:blipFill>
          <a:blip r:embed="rId3" cstate="print"/>
          <a:stretch>
            <a:fillRect/>
          </a:stretch>
        </p:blipFill>
        <p:spPr>
          <a:xfrm>
            <a:off x="586153" y="1"/>
            <a:ext cx="2344616" cy="1758462"/>
          </a:xfrm>
          <a:prstGeom prst="rect">
            <a:avLst/>
          </a:prstGeom>
        </p:spPr>
      </p:pic>
      <p:pic>
        <p:nvPicPr>
          <p:cNvPr id="11" name="Immagine 10" descr="roccoco.jpg"/>
          <p:cNvPicPr>
            <a:picLocks noChangeAspect="1"/>
          </p:cNvPicPr>
          <p:nvPr/>
        </p:nvPicPr>
        <p:blipFill>
          <a:blip r:embed="rId4" cstate="print"/>
          <a:stretch>
            <a:fillRect/>
          </a:stretch>
        </p:blipFill>
        <p:spPr>
          <a:xfrm>
            <a:off x="574429" y="4050274"/>
            <a:ext cx="2825262" cy="1881625"/>
          </a:xfrm>
          <a:prstGeom prst="rect">
            <a:avLst/>
          </a:prstGeom>
        </p:spPr>
      </p:pic>
    </p:spTree>
    <p:extLst>
      <p:ext uri="{BB962C8B-B14F-4D97-AF65-F5344CB8AC3E}">
        <p14:creationId xmlns:p14="http://schemas.microsoft.com/office/powerpoint/2010/main" val="4202980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I dolci di carnevale</a:t>
            </a:r>
            <a:endParaRPr lang="it-IT" dirty="0"/>
          </a:p>
        </p:txBody>
      </p:sp>
      <p:sp>
        <p:nvSpPr>
          <p:cNvPr id="7" name="CasellaDiTesto 6"/>
          <p:cNvSpPr txBox="1"/>
          <p:nvPr/>
        </p:nvSpPr>
        <p:spPr>
          <a:xfrm>
            <a:off x="7854462" y="3220317"/>
            <a:ext cx="2954380" cy="2769989"/>
          </a:xfrm>
          <a:prstGeom prst="rect">
            <a:avLst/>
          </a:prstGeom>
          <a:noFill/>
        </p:spPr>
        <p:txBody>
          <a:bodyPr wrap="square" rtlCol="0">
            <a:spAutoFit/>
          </a:bodyPr>
          <a:lstStyle/>
          <a:p>
            <a:r>
              <a:rPr lang="it-IT" sz="1400" dirty="0" smtClean="0">
                <a:latin typeface="Times New Roman" pitchFamily="18" charset="0"/>
                <a:cs typeface="Times New Roman" pitchFamily="18" charset="0"/>
              </a:rPr>
              <a:t>Il migliaccio, invece, è cotto in forno. </a:t>
            </a:r>
          </a:p>
          <a:p>
            <a:r>
              <a:rPr lang="it-IT" sz="1400" dirty="0" smtClean="0">
                <a:latin typeface="Times New Roman" pitchFamily="18" charset="0"/>
                <a:cs typeface="Times New Roman" pitchFamily="18" charset="0"/>
              </a:rPr>
              <a:t>E’ una torta umida a base di semolino, latte e ricotta. Originario della Valle Caudina, deve il suo nome al miglio, poi sostituito dal semolino. L’impasto è simile a quello delle sfogliatelle.</a:t>
            </a:r>
          </a:p>
          <a:p>
            <a:endParaRPr lang="it-IT" dirty="0"/>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r>
              <a:rPr lang="it-IT" sz="1200" b="1" i="1" dirty="0" smtClean="0">
                <a:solidFill>
                  <a:srgbClr val="FF0000"/>
                </a:solidFill>
                <a:latin typeface="Times New Roman" pitchFamily="18" charset="0"/>
                <a:cs typeface="Times New Roman" pitchFamily="18" charset="0"/>
              </a:rPr>
              <a:t>continua </a:t>
            </a:r>
            <a:r>
              <a:rPr lang="it-IT" sz="1200" b="1" i="1" dirty="0">
                <a:solidFill>
                  <a:srgbClr val="FF0000"/>
                </a:solidFill>
                <a:latin typeface="Times New Roman" pitchFamily="18" charset="0"/>
                <a:cs typeface="Times New Roman" pitchFamily="18" charset="0"/>
              </a:rPr>
              <a:t>a pagina </a:t>
            </a:r>
            <a:r>
              <a:rPr lang="it-IT" sz="1200" b="1" i="1" dirty="0" smtClean="0">
                <a:solidFill>
                  <a:srgbClr val="FF0000"/>
                </a:solidFill>
                <a:latin typeface="Times New Roman" pitchFamily="18" charset="0"/>
                <a:cs typeface="Times New Roman" pitchFamily="18" charset="0"/>
              </a:rPr>
              <a:t>78 </a:t>
            </a:r>
            <a:r>
              <a:rPr lang="it-IT" sz="1200" b="1" i="1" dirty="0">
                <a:solidFill>
                  <a:srgbClr val="FF0000"/>
                </a:solidFill>
                <a:latin typeface="Times New Roman" pitchFamily="18" charset="0"/>
                <a:cs typeface="Times New Roman" pitchFamily="18" charset="0"/>
              </a:rPr>
              <a:t>di Ponza in Tavola- storia e sapori</a:t>
            </a:r>
          </a:p>
        </p:txBody>
      </p:sp>
      <p:sp>
        <p:nvSpPr>
          <p:cNvPr id="3" name="CasellaDiTesto 2"/>
          <p:cNvSpPr txBox="1"/>
          <p:nvPr/>
        </p:nvSpPr>
        <p:spPr>
          <a:xfrm>
            <a:off x="770421" y="1127727"/>
            <a:ext cx="5125791" cy="1446550"/>
          </a:xfrm>
          <a:prstGeom prst="rect">
            <a:avLst/>
          </a:prstGeom>
          <a:noFill/>
        </p:spPr>
        <p:txBody>
          <a:bodyPr wrap="square" rtlCol="0">
            <a:spAutoFit/>
          </a:bodyPr>
          <a:lstStyle/>
          <a:p>
            <a:r>
              <a:rPr lang="it-IT" sz="1400" dirty="0" smtClean="0">
                <a:latin typeface="Times New Roman" pitchFamily="18" charset="0"/>
                <a:cs typeface="Times New Roman" pitchFamily="18" charset="0"/>
              </a:rPr>
              <a:t>Spesso sono fritti: i più diffusi sono le zeppole (farina e lievito, acqua, un goccio d’anice) e le </a:t>
            </a:r>
            <a:r>
              <a:rPr lang="it-IT" sz="1400" dirty="0" err="1">
                <a:latin typeface="Times New Roman" pitchFamily="18" charset="0"/>
                <a:cs typeface="Times New Roman" pitchFamily="18" charset="0"/>
              </a:rPr>
              <a:t>nocchette</a:t>
            </a:r>
            <a:r>
              <a:rPr lang="it-IT" sz="1400" dirty="0">
                <a:latin typeface="Times New Roman" pitchFamily="18" charset="0"/>
                <a:cs typeface="Times New Roman" pitchFamily="18" charset="0"/>
              </a:rPr>
              <a:t> </a:t>
            </a:r>
            <a:r>
              <a:rPr lang="it-IT" sz="1400" dirty="0" smtClean="0">
                <a:latin typeface="Times New Roman" pitchFamily="18" charset="0"/>
                <a:cs typeface="Times New Roman" pitchFamily="18" charset="0"/>
              </a:rPr>
              <a:t>(uova, farina, zucchero, </a:t>
            </a:r>
            <a:r>
              <a:rPr lang="it-IT" sz="1400" i="1" dirty="0" smtClean="0">
                <a:latin typeface="Times New Roman" pitchFamily="18" charset="0"/>
                <a:cs typeface="Times New Roman" pitchFamily="18" charset="0"/>
              </a:rPr>
              <a:t>‘</a:t>
            </a:r>
            <a:r>
              <a:rPr lang="it-IT" sz="1400" i="1" dirty="0" err="1" smtClean="0">
                <a:latin typeface="Times New Roman" pitchFamily="18" charset="0"/>
                <a:cs typeface="Times New Roman" pitchFamily="18" charset="0"/>
              </a:rPr>
              <a:t>nzogna</a:t>
            </a:r>
            <a:r>
              <a:rPr lang="it-IT" sz="1400" dirty="0" smtClean="0">
                <a:latin typeface="Times New Roman" pitchFamily="18" charset="0"/>
                <a:cs typeface="Times New Roman" pitchFamily="18" charset="0"/>
              </a:rPr>
              <a:t>, buccia di limone grattugiata, goccio d’anice) già menzionate dal Tricoli quale dolce tipico, nella Monografia delle Isole Ponziane.</a:t>
            </a:r>
          </a:p>
          <a:p>
            <a:endParaRPr lang="it-IT" dirty="0"/>
          </a:p>
        </p:txBody>
      </p:sp>
      <p:pic>
        <p:nvPicPr>
          <p:cNvPr id="9" name="Segnaposto contenuto 8" descr="Migliaccio-fetta-nel-piatto.jpg"/>
          <p:cNvPicPr>
            <a:picLocks noGrp="1" noChangeAspect="1"/>
          </p:cNvPicPr>
          <p:nvPr>
            <p:ph idx="1"/>
          </p:nvPr>
        </p:nvPicPr>
        <p:blipFill>
          <a:blip r:embed="rId2" cstate="print"/>
          <a:stretch>
            <a:fillRect/>
          </a:stretch>
        </p:blipFill>
        <p:spPr>
          <a:xfrm>
            <a:off x="7641564" y="0"/>
            <a:ext cx="3427461" cy="2180492"/>
          </a:xfrm>
        </p:spPr>
      </p:pic>
      <p:pic>
        <p:nvPicPr>
          <p:cNvPr id="10" name="Immagine 9" descr="porto di ponza.JPG"/>
          <p:cNvPicPr>
            <a:picLocks noChangeAspect="1"/>
          </p:cNvPicPr>
          <p:nvPr/>
        </p:nvPicPr>
        <p:blipFill>
          <a:blip r:embed="rId3" cstate="print"/>
          <a:stretch>
            <a:fillRect/>
          </a:stretch>
        </p:blipFill>
        <p:spPr>
          <a:xfrm>
            <a:off x="186035" y="2379785"/>
            <a:ext cx="7008997" cy="4208584"/>
          </a:xfrm>
          <a:prstGeom prst="rect">
            <a:avLst/>
          </a:prstGeom>
        </p:spPr>
      </p:pic>
    </p:spTree>
    <p:extLst>
      <p:ext uri="{BB962C8B-B14F-4D97-AF65-F5344CB8AC3E}">
        <p14:creationId xmlns:p14="http://schemas.microsoft.com/office/powerpoint/2010/main" val="2768310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Lo </a:t>
            </a:r>
            <a:r>
              <a:rPr lang="it-IT" dirty="0" err="1" smtClean="0"/>
              <a:t>Stracquo</a:t>
            </a:r>
            <a:endParaRPr lang="it-IT" dirty="0"/>
          </a:p>
        </p:txBody>
      </p:sp>
      <p:sp>
        <p:nvSpPr>
          <p:cNvPr id="7" name="CasellaDiTesto 6"/>
          <p:cNvSpPr txBox="1"/>
          <p:nvPr/>
        </p:nvSpPr>
        <p:spPr>
          <a:xfrm>
            <a:off x="6020048" y="4181610"/>
            <a:ext cx="4636394" cy="1815882"/>
          </a:xfrm>
          <a:prstGeom prst="rect">
            <a:avLst/>
          </a:prstGeom>
          <a:noFill/>
        </p:spPr>
        <p:txBody>
          <a:bodyPr wrap="square" rtlCol="0">
            <a:spAutoFit/>
          </a:bodyPr>
          <a:lstStyle/>
          <a:p>
            <a:r>
              <a:rPr lang="it-IT" sz="1400" dirty="0" smtClean="0">
                <a:latin typeface="Times New Roman" pitchFamily="18" charset="0"/>
                <a:cs typeface="Times New Roman" pitchFamily="18" charset="0"/>
              </a:rPr>
              <a:t>Si diffonde perciò la pratica dello </a:t>
            </a:r>
            <a:r>
              <a:rPr lang="it-IT" sz="1400" b="1" dirty="0" err="1" smtClean="0">
                <a:latin typeface="Times New Roman" pitchFamily="18" charset="0"/>
                <a:cs typeface="Times New Roman" pitchFamily="18" charset="0"/>
              </a:rPr>
              <a:t>Stracquo</a:t>
            </a:r>
            <a:r>
              <a:rPr lang="it-IT" sz="1400" dirty="0" smtClean="0">
                <a:latin typeface="Times New Roman" pitchFamily="18" charset="0"/>
                <a:cs typeface="Times New Roman" pitchFamily="18" charset="0"/>
              </a:rPr>
              <a:t>, ossia del recupero del materiale che le correnti marine depositano a riva.</a:t>
            </a:r>
          </a:p>
          <a:p>
            <a:r>
              <a:rPr lang="it-IT" sz="1400" dirty="0" smtClean="0">
                <a:latin typeface="Times New Roman" pitchFamily="18" charset="0"/>
                <a:cs typeface="Times New Roman" pitchFamily="18" charset="0"/>
              </a:rPr>
              <a:t>Oggi lo</a:t>
            </a:r>
            <a:r>
              <a:rPr lang="it-IT" sz="1400" i="1" dirty="0" smtClean="0">
                <a:latin typeface="Times New Roman" pitchFamily="18" charset="0"/>
                <a:cs typeface="Times New Roman" pitchFamily="18" charset="0"/>
              </a:rPr>
              <a:t> </a:t>
            </a:r>
            <a:r>
              <a:rPr lang="it-IT" sz="1400" i="1" dirty="0" err="1" smtClean="0">
                <a:latin typeface="Times New Roman" pitchFamily="18" charset="0"/>
                <a:cs typeface="Times New Roman" pitchFamily="18" charset="0"/>
              </a:rPr>
              <a:t>Stracquo</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viene riproposto in chiave artistica: </a:t>
            </a:r>
            <a:r>
              <a:rPr lang="it-IT" sz="1400" b="1" dirty="0" err="1" smtClean="0">
                <a:latin typeface="Times New Roman" pitchFamily="18" charset="0"/>
                <a:cs typeface="Times New Roman" pitchFamily="18" charset="0"/>
              </a:rPr>
              <a:t>Calafelci</a:t>
            </a:r>
            <a:r>
              <a:rPr lang="it-IT" sz="1400" dirty="0" smtClean="0">
                <a:latin typeface="Times New Roman" pitchFamily="18" charset="0"/>
                <a:cs typeface="Times New Roman" pitchFamily="18" charset="0"/>
              </a:rPr>
              <a:t> vi invita alla mostra che aprirà i battenti il 1 agosto, nel Museo </a:t>
            </a:r>
            <a:r>
              <a:rPr lang="it-IT" sz="1400" dirty="0">
                <a:latin typeface="Times New Roman" pitchFamily="18" charset="0"/>
                <a:cs typeface="Times New Roman" pitchFamily="18" charset="0"/>
              </a:rPr>
              <a:t>C</a:t>
            </a:r>
            <a:r>
              <a:rPr lang="it-IT" sz="1400" dirty="0" smtClean="0">
                <a:latin typeface="Times New Roman" pitchFamily="18" charset="0"/>
                <a:cs typeface="Times New Roman" pitchFamily="18" charset="0"/>
              </a:rPr>
              <a:t>omunale. Sedici artisti, convenuti a Ponza tra marzo e aprile, hanno realizzato quadri, installazioni, statue, foto con materiale </a:t>
            </a:r>
            <a:r>
              <a:rPr lang="it-IT" sz="1400" dirty="0" err="1" smtClean="0">
                <a:latin typeface="Times New Roman" pitchFamily="18" charset="0"/>
                <a:cs typeface="Times New Roman" pitchFamily="18" charset="0"/>
              </a:rPr>
              <a:t>stracquato</a:t>
            </a:r>
            <a:r>
              <a:rPr lang="it-IT" sz="1400" dirty="0" smtClean="0">
                <a:latin typeface="Times New Roman" pitchFamily="18" charset="0"/>
                <a:cs typeface="Times New Roman" pitchFamily="18" charset="0"/>
              </a:rPr>
              <a:t> sulle rive di Ponza.</a:t>
            </a:r>
            <a:endParaRPr lang="it-IT" dirty="0" smtClean="0"/>
          </a:p>
        </p:txBody>
      </p:sp>
      <p:sp>
        <p:nvSpPr>
          <p:cNvPr id="3" name="CasellaDiTesto 2"/>
          <p:cNvSpPr txBox="1"/>
          <p:nvPr/>
        </p:nvSpPr>
        <p:spPr>
          <a:xfrm>
            <a:off x="711806" y="1116004"/>
            <a:ext cx="3696071" cy="2677656"/>
          </a:xfrm>
          <a:prstGeom prst="rect">
            <a:avLst/>
          </a:prstGeom>
          <a:noFill/>
        </p:spPr>
        <p:txBody>
          <a:bodyPr wrap="square" rtlCol="0">
            <a:spAutoFit/>
          </a:bodyPr>
          <a:lstStyle/>
          <a:p>
            <a:r>
              <a:rPr lang="it-IT" sz="1400" dirty="0" smtClean="0">
                <a:latin typeface="Times New Roman" pitchFamily="18" charset="0"/>
                <a:cs typeface="Times New Roman" pitchFamily="18" charset="0"/>
              </a:rPr>
              <a:t>L’operazione di disboscamento, intrapresa dai primi coloni nel Settecento, determina penuria di legna da ardere. </a:t>
            </a:r>
          </a:p>
          <a:p>
            <a:r>
              <a:rPr lang="it-IT" sz="1400" dirty="0" smtClean="0">
                <a:latin typeface="Times New Roman" pitchFamily="18" charset="0"/>
                <a:cs typeface="Times New Roman" pitchFamily="18" charset="0"/>
              </a:rPr>
              <a:t>Molto ricercati sono i rami dei </a:t>
            </a:r>
            <a:r>
              <a:rPr lang="it-IT" sz="1400" b="1" dirty="0" err="1" smtClean="0">
                <a:latin typeface="Times New Roman" pitchFamily="18" charset="0"/>
                <a:cs typeface="Times New Roman" pitchFamily="18" charset="0"/>
              </a:rPr>
              <a:t>vastaccetti</a:t>
            </a:r>
            <a:r>
              <a:rPr lang="it-IT" sz="1400" dirty="0" smtClean="0">
                <a:latin typeface="Times New Roman" pitchFamily="18" charset="0"/>
                <a:cs typeface="Times New Roman" pitchFamily="18" charset="0"/>
              </a:rPr>
              <a:t> (Genista </a:t>
            </a:r>
            <a:r>
              <a:rPr lang="it-IT" sz="1400" dirty="0" err="1" smtClean="0">
                <a:latin typeface="Times New Roman" pitchFamily="18" charset="0"/>
                <a:cs typeface="Times New Roman" pitchFamily="18" charset="0"/>
              </a:rPr>
              <a:t>Ephedroides</a:t>
            </a:r>
            <a:r>
              <a:rPr lang="it-IT" sz="1400" dirty="0" smtClean="0">
                <a:latin typeface="Times New Roman" pitchFamily="18" charset="0"/>
                <a:cs typeface="Times New Roman" pitchFamily="18" charset="0"/>
              </a:rPr>
              <a:t>), arbusti che prosperano anche in condizioni estreme, proibitive per altre specie vegetali: i </a:t>
            </a:r>
            <a:r>
              <a:rPr lang="it-IT" sz="1400" i="1" dirty="0" err="1" smtClean="0">
                <a:latin typeface="Times New Roman" pitchFamily="18" charset="0"/>
                <a:cs typeface="Times New Roman" pitchFamily="18" charset="0"/>
              </a:rPr>
              <a:t>retunni</a:t>
            </a:r>
            <a:r>
              <a:rPr lang="it-IT" sz="1400" dirty="0" smtClean="0">
                <a:latin typeface="Times New Roman" pitchFamily="18" charset="0"/>
                <a:cs typeface="Times New Roman" pitchFamily="18" charset="0"/>
              </a:rPr>
              <a:t> arrostiti su braci di </a:t>
            </a:r>
            <a:r>
              <a:rPr lang="it-IT" sz="1400" i="1" dirty="0" err="1" smtClean="0">
                <a:latin typeface="Times New Roman" pitchFamily="18" charset="0"/>
                <a:cs typeface="Times New Roman" pitchFamily="18" charset="0"/>
              </a:rPr>
              <a:t>vastaccetto</a:t>
            </a:r>
            <a:r>
              <a:rPr lang="it-IT" sz="1400" dirty="0" smtClean="0">
                <a:latin typeface="Times New Roman" pitchFamily="18" charset="0"/>
                <a:cs typeface="Times New Roman" pitchFamily="18" charset="0"/>
              </a:rPr>
              <a:t> hanno un sapore particolare.</a:t>
            </a:r>
          </a:p>
          <a:p>
            <a:r>
              <a:rPr lang="it-IT" sz="1400" dirty="0" smtClean="0">
                <a:latin typeface="Times New Roman" pitchFamily="18" charset="0"/>
                <a:cs typeface="Times New Roman" pitchFamily="18" charset="0"/>
              </a:rPr>
              <a:t>I boschi di Zannone, il lecceto di Palmarola costituiscono una buona fonte di approvvigionamento di legname, ma non sono proprio a portata di mano.</a:t>
            </a:r>
            <a:endParaRPr lang="it-IT" sz="1400" dirty="0">
              <a:latin typeface="Times New Roman" pitchFamily="18" charset="0"/>
              <a:cs typeface="Times New Roman" pitchFamily="18" charset="0"/>
            </a:endParaRPr>
          </a:p>
        </p:txBody>
      </p:sp>
      <p:pic>
        <p:nvPicPr>
          <p:cNvPr id="8" name="Segnaposto contenuto 7" descr="vastaccetti.jpg"/>
          <p:cNvPicPr>
            <a:picLocks noGrp="1" noChangeAspect="1"/>
          </p:cNvPicPr>
          <p:nvPr>
            <p:ph idx="1"/>
          </p:nvPr>
        </p:nvPicPr>
        <p:blipFill>
          <a:blip r:embed="rId2" cstate="print"/>
          <a:stretch>
            <a:fillRect/>
          </a:stretch>
        </p:blipFill>
        <p:spPr>
          <a:xfrm>
            <a:off x="5332412" y="186897"/>
            <a:ext cx="5276973" cy="3994034"/>
          </a:xfrm>
        </p:spPr>
      </p:pic>
      <p:pic>
        <p:nvPicPr>
          <p:cNvPr id="9" name="Immagine 8" descr="DSCN0288.JPG"/>
          <p:cNvPicPr>
            <a:picLocks noChangeAspect="1"/>
          </p:cNvPicPr>
          <p:nvPr/>
        </p:nvPicPr>
        <p:blipFill>
          <a:blip r:embed="rId3" cstate="print"/>
          <a:stretch>
            <a:fillRect/>
          </a:stretch>
        </p:blipFill>
        <p:spPr>
          <a:xfrm>
            <a:off x="1452957" y="3938953"/>
            <a:ext cx="3107319" cy="2420467"/>
          </a:xfrm>
          <a:prstGeom prst="rect">
            <a:avLst/>
          </a:prstGeom>
        </p:spPr>
      </p:pic>
      <p:sp>
        <p:nvSpPr>
          <p:cNvPr id="10" name="Rettangolo 9"/>
          <p:cNvSpPr/>
          <p:nvPr/>
        </p:nvSpPr>
        <p:spPr>
          <a:xfrm>
            <a:off x="5709138" y="6106944"/>
            <a:ext cx="5545016" cy="276999"/>
          </a:xfrm>
          <a:prstGeom prst="rect">
            <a:avLst/>
          </a:prstGeom>
        </p:spPr>
        <p:txBody>
          <a:bodyPr wrap="square">
            <a:spAutoFit/>
          </a:bodyPr>
          <a:lstStyle/>
          <a:p>
            <a:r>
              <a:rPr lang="it-IT" sz="1200" b="1" i="1" dirty="0" smtClean="0">
                <a:solidFill>
                  <a:srgbClr val="FF0000"/>
                </a:solidFill>
                <a:latin typeface="Times New Roman" pitchFamily="18" charset="0"/>
                <a:cs typeface="Times New Roman" pitchFamily="18" charset="0"/>
              </a:rPr>
              <a:t>continua sul catalogo de LO STRACQUO: L’ARTE CHE VIENE DAL MARE</a:t>
            </a:r>
            <a:endParaRPr lang="it-IT" sz="1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7988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Lo </a:t>
            </a:r>
            <a:r>
              <a:rPr lang="it-IT" dirty="0" err="1" smtClean="0"/>
              <a:t>Stracquo</a:t>
            </a:r>
            <a:r>
              <a:rPr lang="it-IT" dirty="0" smtClean="0"/>
              <a:t>: l’arte che viene dal mare</a:t>
            </a:r>
            <a:endParaRPr lang="it-IT" dirty="0"/>
          </a:p>
        </p:txBody>
      </p:sp>
      <p:sp>
        <p:nvSpPr>
          <p:cNvPr id="7" name="CasellaDiTesto 6"/>
          <p:cNvSpPr txBox="1"/>
          <p:nvPr/>
        </p:nvSpPr>
        <p:spPr>
          <a:xfrm>
            <a:off x="7221414" y="1211050"/>
            <a:ext cx="3510979" cy="5506273"/>
          </a:xfrm>
          <a:prstGeom prst="rect">
            <a:avLst/>
          </a:prstGeom>
          <a:noFill/>
        </p:spPr>
        <p:txBody>
          <a:bodyPr wrap="square" rtlCol="0">
            <a:spAutoFit/>
          </a:bodyPr>
          <a:lstStyle/>
          <a:p>
            <a:r>
              <a:rPr lang="it-IT" sz="1400" dirty="0" smtClean="0">
                <a:latin typeface="Times New Roman" pitchFamily="18" charset="0"/>
                <a:cs typeface="Times New Roman" pitchFamily="18" charset="0"/>
              </a:rPr>
              <a:t>Lo </a:t>
            </a:r>
            <a:r>
              <a:rPr lang="it-IT" sz="1400" dirty="0" err="1" smtClean="0">
                <a:latin typeface="Times New Roman" pitchFamily="18" charset="0"/>
                <a:cs typeface="Times New Roman" pitchFamily="18" charset="0"/>
              </a:rPr>
              <a:t>Stracquo</a:t>
            </a:r>
            <a:r>
              <a:rPr lang="it-IT" sz="1400" dirty="0" smtClean="0">
                <a:latin typeface="Times New Roman" pitchFamily="18" charset="0"/>
                <a:cs typeface="Times New Roman" pitchFamily="18" charset="0"/>
              </a:rPr>
              <a:t> declinato in tante lingue: dal turco allo spagnolo, dal tedesco al ponzese. </a:t>
            </a:r>
          </a:p>
          <a:p>
            <a:r>
              <a:rPr lang="it-IT" sz="1400" dirty="0" smtClean="0">
                <a:latin typeface="Times New Roman" pitchFamily="18" charset="0"/>
                <a:cs typeface="Times New Roman" pitchFamily="18" charset="0"/>
              </a:rPr>
              <a:t>Interpretato in chiave concettuale, figurativa, informale.</a:t>
            </a:r>
          </a:p>
          <a:p>
            <a:r>
              <a:rPr lang="it-IT" sz="1400" dirty="0" smtClean="0">
                <a:latin typeface="Times New Roman" pitchFamily="18" charset="0"/>
                <a:cs typeface="Times New Roman" pitchFamily="18" charset="0"/>
              </a:rPr>
              <a:t>Lo </a:t>
            </a:r>
            <a:r>
              <a:rPr lang="it-IT" sz="1400" dirty="0" err="1" smtClean="0">
                <a:latin typeface="Times New Roman" pitchFamily="18" charset="0"/>
                <a:cs typeface="Times New Roman" pitchFamily="18" charset="0"/>
              </a:rPr>
              <a:t>Stracquo</a:t>
            </a:r>
            <a:r>
              <a:rPr lang="it-IT" sz="1400" dirty="0" smtClean="0">
                <a:latin typeface="Times New Roman" pitchFamily="18" charset="0"/>
                <a:cs typeface="Times New Roman" pitchFamily="18" charset="0"/>
              </a:rPr>
              <a:t> reso con mosaici, rock painting, assemblaggi vari; con pittura ad olio, stoffe, plastiche, ferro battuto, pane, lamiere e altro.</a:t>
            </a:r>
          </a:p>
          <a:p>
            <a:r>
              <a:rPr lang="it-IT" sz="1400" dirty="0" smtClean="0">
                <a:latin typeface="Times New Roman" pitchFamily="18" charset="0"/>
                <a:cs typeface="Times New Roman" pitchFamily="18" charset="0"/>
              </a:rPr>
              <a:t>Lo </a:t>
            </a:r>
            <a:r>
              <a:rPr lang="it-IT" sz="1400" dirty="0" err="1" smtClean="0">
                <a:latin typeface="Times New Roman" pitchFamily="18" charset="0"/>
                <a:cs typeface="Times New Roman" pitchFamily="18" charset="0"/>
              </a:rPr>
              <a:t>Stracquo</a:t>
            </a:r>
            <a:r>
              <a:rPr lang="it-IT" sz="1400" dirty="0" smtClean="0">
                <a:latin typeface="Times New Roman" pitchFamily="18" charset="0"/>
                <a:cs typeface="Times New Roman" pitchFamily="18" charset="0"/>
              </a:rPr>
              <a:t>: mica vorrete perderlo …</a:t>
            </a:r>
          </a:p>
          <a:p>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Vi aspettiamo al museo comunale dal 1 al 31 agosto; insieme agli artisti, tra tante sorprese, continueremo a parlare della Storia e delle storie di Ponza.</a:t>
            </a:r>
          </a:p>
          <a:p>
            <a:pPr algn="r"/>
            <a:r>
              <a:rPr lang="it-IT" sz="1400" dirty="0" smtClean="0">
                <a:latin typeface="Times New Roman" pitchFamily="18" charset="0"/>
                <a:cs typeface="Times New Roman" pitchFamily="18" charset="0"/>
              </a:rPr>
              <a:t>Associazione </a:t>
            </a:r>
            <a:r>
              <a:rPr lang="it-IT" sz="1400" i="1" dirty="0" smtClean="0">
                <a:latin typeface="Times New Roman" pitchFamily="18" charset="0"/>
                <a:cs typeface="Times New Roman" pitchFamily="18" charset="0"/>
              </a:rPr>
              <a:t>CALAFELCI</a:t>
            </a:r>
          </a:p>
          <a:p>
            <a:endParaRPr lang="it-IT" dirty="0" smtClean="0"/>
          </a:p>
          <a:p>
            <a:endParaRPr lang="it-IT" sz="1400" dirty="0" smtClean="0">
              <a:solidFill>
                <a:srgbClr val="FF0000"/>
              </a:solidFill>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endParaRPr lang="it-IT" sz="1200" b="1" i="1" dirty="0" smtClean="0">
              <a:solidFill>
                <a:srgbClr val="FF0000"/>
              </a:solidFill>
              <a:latin typeface="Times New Roman" pitchFamily="18" charset="0"/>
              <a:cs typeface="Times New Roman" pitchFamily="18" charset="0"/>
            </a:endParaRPr>
          </a:p>
          <a:p>
            <a:r>
              <a:rPr lang="it-IT" sz="1200" b="1" i="1" dirty="0" smtClean="0">
                <a:solidFill>
                  <a:srgbClr val="FF0000"/>
                </a:solidFill>
                <a:latin typeface="Times New Roman" pitchFamily="18" charset="0"/>
                <a:cs typeface="Times New Roman" pitchFamily="18" charset="0"/>
              </a:rPr>
              <a:t>continua sul catalogo de LO STRACQUO: L’ARTE CHE VIENE DAL MARE</a:t>
            </a:r>
            <a:endParaRPr lang="it-IT" sz="1200" b="1" dirty="0">
              <a:solidFill>
                <a:srgbClr val="FF0000"/>
              </a:solidFill>
              <a:latin typeface="Times New Roman" pitchFamily="18" charset="0"/>
              <a:cs typeface="Times New Roman" pitchFamily="18" charset="0"/>
            </a:endParaRPr>
          </a:p>
        </p:txBody>
      </p:sp>
      <p:pic>
        <p:nvPicPr>
          <p:cNvPr id="6" name="Segnaposto contenuto 5" descr="stracquo1.jpg"/>
          <p:cNvPicPr>
            <a:picLocks noGrp="1" noChangeAspect="1"/>
          </p:cNvPicPr>
          <p:nvPr>
            <p:ph idx="1"/>
          </p:nvPr>
        </p:nvPicPr>
        <p:blipFill>
          <a:blip r:embed="rId2" cstate="print"/>
          <a:stretch>
            <a:fillRect/>
          </a:stretch>
        </p:blipFill>
        <p:spPr>
          <a:xfrm>
            <a:off x="508366" y="1751195"/>
            <a:ext cx="6341544" cy="3242835"/>
          </a:xfrm>
        </p:spPr>
      </p:pic>
    </p:spTree>
    <p:extLst>
      <p:ext uri="{BB962C8B-B14F-4D97-AF65-F5344CB8AC3E}">
        <p14:creationId xmlns:p14="http://schemas.microsoft.com/office/powerpoint/2010/main" val="138902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 ACCOMODATEVI</a:t>
            </a:r>
            <a:endParaRPr lang="it-IT" dirty="0"/>
          </a:p>
        </p:txBody>
      </p:sp>
      <p:sp>
        <p:nvSpPr>
          <p:cNvPr id="7" name="CasellaDiTesto 6"/>
          <p:cNvSpPr txBox="1"/>
          <p:nvPr/>
        </p:nvSpPr>
        <p:spPr>
          <a:xfrm>
            <a:off x="7362092" y="3079641"/>
            <a:ext cx="2848708" cy="3231654"/>
          </a:xfrm>
          <a:prstGeom prst="rect">
            <a:avLst/>
          </a:prstGeom>
          <a:noFill/>
        </p:spPr>
        <p:txBody>
          <a:bodyPr wrap="square" rtlCol="0">
            <a:spAutoFit/>
          </a:bodyPr>
          <a:lstStyle/>
          <a:p>
            <a:r>
              <a:rPr lang="it-IT" sz="1400" dirty="0" smtClean="0">
                <a:latin typeface="Times New Roman" pitchFamily="18" charset="0"/>
                <a:cs typeface="Times New Roman" pitchFamily="18" charset="0"/>
              </a:rPr>
              <a:t>... ma vi sareste persi questi </a:t>
            </a:r>
            <a:r>
              <a:rPr lang="it-IT" sz="1400" i="1" dirty="0" err="1" smtClean="0">
                <a:latin typeface="Times New Roman" pitchFamily="18" charset="0"/>
                <a:cs typeface="Times New Roman" pitchFamily="18" charset="0"/>
              </a:rPr>
              <a:t>retunni</a:t>
            </a:r>
            <a:r>
              <a:rPr lang="it-IT" sz="1400" dirty="0" smtClean="0">
                <a:latin typeface="Times New Roman" pitchFamily="18" charset="0"/>
                <a:cs typeface="Times New Roman" pitchFamily="18" charset="0"/>
              </a:rPr>
              <a:t> speciali, arrostiti su rami di </a:t>
            </a:r>
            <a:r>
              <a:rPr lang="it-IT" sz="1400" i="1" dirty="0" err="1" smtClean="0">
                <a:latin typeface="Times New Roman" pitchFamily="18" charset="0"/>
                <a:cs typeface="Times New Roman" pitchFamily="18" charset="0"/>
              </a:rPr>
              <a:t>vastaccetti</a:t>
            </a:r>
            <a:r>
              <a:rPr lang="it-IT" sz="1400" dirty="0" smtClean="0">
                <a:latin typeface="Times New Roman" pitchFamily="18" charset="0"/>
                <a:cs typeface="Times New Roman" pitchFamily="18" charset="0"/>
              </a:rPr>
              <a:t>; non avreste assaggiato la pizza rustica e neanche il casatiello; non avreste gustato il vino con tre o con quattro </a:t>
            </a:r>
            <a:r>
              <a:rPr lang="it-IT" sz="1400" b="1" dirty="0" smtClean="0">
                <a:latin typeface="Times New Roman" pitchFamily="18" charset="0"/>
                <a:cs typeface="Times New Roman" pitchFamily="18" charset="0"/>
              </a:rPr>
              <a:t>EFFE</a:t>
            </a:r>
            <a:r>
              <a:rPr lang="it-IT" sz="1400" dirty="0" smtClean="0">
                <a:latin typeface="Times New Roman" pitchFamily="18" charset="0"/>
                <a:cs typeface="Times New Roman" pitchFamily="18" charset="0"/>
              </a:rPr>
              <a:t>.</a:t>
            </a:r>
          </a:p>
          <a:p>
            <a:r>
              <a:rPr lang="it-IT" sz="1400" dirty="0" smtClean="0">
                <a:latin typeface="Times New Roman" pitchFamily="18" charset="0"/>
                <a:cs typeface="Times New Roman" pitchFamily="18" charset="0"/>
              </a:rPr>
              <a:t>Accomodatevi: abbiamo duemila e più anni di </a:t>
            </a:r>
            <a:r>
              <a:rPr lang="it-IT" sz="1400" b="1" dirty="0" smtClean="0">
                <a:latin typeface="Times New Roman" pitchFamily="18" charset="0"/>
                <a:cs typeface="Times New Roman" pitchFamily="18" charset="0"/>
              </a:rPr>
              <a:t>PONZA in TAVOLA </a:t>
            </a:r>
            <a:r>
              <a:rPr lang="it-IT" sz="1400" dirty="0" smtClean="0">
                <a:latin typeface="Times New Roman" pitchFamily="18" charset="0"/>
                <a:cs typeface="Times New Roman" pitchFamily="18" charset="0"/>
              </a:rPr>
              <a:t>da raccontarvi.</a:t>
            </a:r>
          </a:p>
          <a:p>
            <a:r>
              <a:rPr lang="it-IT" sz="1400" dirty="0" smtClean="0">
                <a:latin typeface="Times New Roman" pitchFamily="18" charset="0"/>
                <a:cs typeface="Times New Roman" pitchFamily="18" charset="0"/>
              </a:rPr>
              <a:t>Ci state a sentire?</a:t>
            </a:r>
          </a:p>
          <a:p>
            <a:endParaRPr lang="it-IT" sz="1400" dirty="0" smtClean="0">
              <a:latin typeface="Times New Roman" pitchFamily="18" charset="0"/>
              <a:cs typeface="Times New Roman" pitchFamily="18" charset="0"/>
            </a:endParaRPr>
          </a:p>
          <a:p>
            <a:endParaRPr lang="it-IT" sz="1400" dirty="0" smtClean="0">
              <a:latin typeface="Times New Roman" pitchFamily="18" charset="0"/>
              <a:cs typeface="Times New Roman" pitchFamily="18" charset="0"/>
            </a:endParaRPr>
          </a:p>
          <a:p>
            <a:endParaRPr lang="it-IT" sz="1200" b="1" i="1" dirty="0" smtClean="0"/>
          </a:p>
          <a:p>
            <a:r>
              <a:rPr lang="it-IT" sz="1200" b="1" i="1" dirty="0" smtClean="0">
                <a:solidFill>
                  <a:srgbClr val="FF0000"/>
                </a:solidFill>
                <a:latin typeface="Times New Roman" pitchFamily="18" charset="0"/>
                <a:cs typeface="Times New Roman" pitchFamily="18" charset="0"/>
              </a:rPr>
              <a:t>continua a pagina 3 di Ponza in Tavola- storia e sapori</a:t>
            </a:r>
            <a:endParaRPr lang="it-IT" sz="1200" b="1" i="1" dirty="0">
              <a:solidFill>
                <a:srgbClr val="FF0000"/>
              </a:solidFill>
              <a:latin typeface="Times New Roman" pitchFamily="18" charset="0"/>
              <a:cs typeface="Times New Roman" pitchFamily="18" charset="0"/>
            </a:endParaRPr>
          </a:p>
        </p:txBody>
      </p:sp>
      <p:sp>
        <p:nvSpPr>
          <p:cNvPr id="8" name="CasellaDiTesto 7"/>
          <p:cNvSpPr txBox="1"/>
          <p:nvPr/>
        </p:nvSpPr>
        <p:spPr>
          <a:xfrm>
            <a:off x="900035" y="1165373"/>
            <a:ext cx="5746949" cy="523220"/>
          </a:xfrm>
          <a:prstGeom prst="rect">
            <a:avLst/>
          </a:prstGeom>
          <a:noFill/>
        </p:spPr>
        <p:txBody>
          <a:bodyPr wrap="square" rtlCol="0">
            <a:spAutoFit/>
          </a:bodyPr>
          <a:lstStyle/>
          <a:p>
            <a:r>
              <a:rPr lang="it-IT" sz="1400" dirty="0" smtClean="0">
                <a:latin typeface="Times New Roman" pitchFamily="18" charset="0"/>
                <a:cs typeface="Times New Roman" pitchFamily="18" charset="0"/>
              </a:rPr>
              <a:t>Avremmo potuto servirvi cipolle di Tropea e pistacchi di Bronte, </a:t>
            </a:r>
            <a:r>
              <a:rPr lang="it-IT" sz="1400" i="1" dirty="0" smtClean="0">
                <a:latin typeface="Times New Roman" pitchFamily="18" charset="0"/>
                <a:cs typeface="Times New Roman" pitchFamily="18" charset="0"/>
              </a:rPr>
              <a:t>court </a:t>
            </a:r>
            <a:r>
              <a:rPr lang="it-IT" sz="1400" i="1" dirty="0" err="1" smtClean="0">
                <a:latin typeface="Times New Roman" pitchFamily="18" charset="0"/>
                <a:cs typeface="Times New Roman" pitchFamily="18" charset="0"/>
              </a:rPr>
              <a:t>bouillon</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filtrato nello </a:t>
            </a:r>
            <a:r>
              <a:rPr lang="it-IT" sz="1400" i="1" dirty="0" err="1" smtClean="0">
                <a:latin typeface="Times New Roman" pitchFamily="18" charset="0"/>
                <a:cs typeface="Times New Roman" pitchFamily="18" charset="0"/>
              </a:rPr>
              <a:t>chinois</a:t>
            </a:r>
            <a:r>
              <a:rPr lang="it-IT" sz="1400" dirty="0" smtClean="0">
                <a:latin typeface="Times New Roman" pitchFamily="18" charset="0"/>
                <a:cs typeface="Times New Roman" pitchFamily="18" charset="0"/>
              </a:rPr>
              <a:t>, ridotto e poi </a:t>
            </a:r>
            <a:r>
              <a:rPr lang="it-IT" sz="1400" dirty="0" err="1" smtClean="0">
                <a:latin typeface="Times New Roman" pitchFamily="18" charset="0"/>
                <a:cs typeface="Times New Roman" pitchFamily="18" charset="0"/>
              </a:rPr>
              <a:t>impiattato</a:t>
            </a:r>
            <a:r>
              <a:rPr lang="it-IT" sz="1400" dirty="0" smtClean="0">
                <a:latin typeface="Times New Roman" pitchFamily="18" charset="0"/>
                <a:cs typeface="Times New Roman" pitchFamily="18" charset="0"/>
              </a:rPr>
              <a:t> …</a:t>
            </a:r>
            <a:endParaRPr lang="it-IT" sz="1400" dirty="0">
              <a:latin typeface="Times New Roman" pitchFamily="18" charset="0"/>
              <a:cs typeface="Times New Roman" pitchFamily="18" charset="0"/>
            </a:endParaRPr>
          </a:p>
        </p:txBody>
      </p:sp>
      <p:pic>
        <p:nvPicPr>
          <p:cNvPr id="9" name="Immagine 8" descr="pacchiana.jpg"/>
          <p:cNvPicPr>
            <a:picLocks noChangeAspect="1"/>
          </p:cNvPicPr>
          <p:nvPr/>
        </p:nvPicPr>
        <p:blipFill>
          <a:blip r:embed="rId2" cstate="print"/>
          <a:stretch>
            <a:fillRect/>
          </a:stretch>
        </p:blipFill>
        <p:spPr>
          <a:xfrm>
            <a:off x="612883" y="1909339"/>
            <a:ext cx="6617870" cy="3741183"/>
          </a:xfrm>
          <a:prstGeom prst="rect">
            <a:avLst/>
          </a:prstGeom>
        </p:spPr>
      </p:pic>
      <p:pic>
        <p:nvPicPr>
          <p:cNvPr id="11" name="Segnaposto contenuto 10" descr="Mattei_padron silverio.JPG"/>
          <p:cNvPicPr>
            <a:picLocks noGrp="1" noChangeAspect="1"/>
          </p:cNvPicPr>
          <p:nvPr>
            <p:ph idx="1"/>
          </p:nvPr>
        </p:nvPicPr>
        <p:blipFill>
          <a:blip r:embed="rId3" cstate="print"/>
          <a:stretch>
            <a:fillRect/>
          </a:stretch>
        </p:blipFill>
        <p:spPr>
          <a:xfrm>
            <a:off x="8074017" y="0"/>
            <a:ext cx="3414598" cy="2917638"/>
          </a:xfrm>
        </p:spPr>
      </p:pic>
    </p:spTree>
    <p:extLst>
      <p:ext uri="{BB962C8B-B14F-4D97-AF65-F5344CB8AC3E}">
        <p14:creationId xmlns:p14="http://schemas.microsoft.com/office/powerpoint/2010/main" val="1010403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08385" y="388572"/>
            <a:ext cx="7016262" cy="652306"/>
          </a:xfrm>
        </p:spPr>
        <p:txBody>
          <a:bodyPr>
            <a:normAutofit/>
          </a:bodyPr>
          <a:lstStyle/>
          <a:p>
            <a:r>
              <a:rPr lang="it-IT" dirty="0" smtClean="0"/>
              <a:t>Tra triclini, </a:t>
            </a:r>
            <a:r>
              <a:rPr lang="it-IT" dirty="0" err="1" smtClean="0"/>
              <a:t>garum</a:t>
            </a:r>
            <a:r>
              <a:rPr lang="it-IT" dirty="0" smtClean="0"/>
              <a:t> e naumachie</a:t>
            </a:r>
            <a:endParaRPr lang="it-IT" dirty="0"/>
          </a:p>
        </p:txBody>
      </p:sp>
      <p:sp>
        <p:nvSpPr>
          <p:cNvPr id="6" name="CasellaDiTesto 5"/>
          <p:cNvSpPr txBox="1"/>
          <p:nvPr/>
        </p:nvSpPr>
        <p:spPr>
          <a:xfrm>
            <a:off x="838201" y="1468191"/>
            <a:ext cx="1998784" cy="2893100"/>
          </a:xfrm>
          <a:prstGeom prst="rect">
            <a:avLst/>
          </a:prstGeom>
          <a:noFill/>
        </p:spPr>
        <p:txBody>
          <a:bodyPr wrap="square" rtlCol="0">
            <a:spAutoFit/>
          </a:bodyPr>
          <a:lstStyle/>
          <a:p>
            <a:r>
              <a:rPr lang="it-IT" sz="1400" dirty="0" smtClean="0">
                <a:latin typeface="Times New Roman" pitchFamily="18" charset="0"/>
                <a:cs typeface="Times New Roman" pitchFamily="18" charset="0"/>
              </a:rPr>
              <a:t>Sulla collina della Madonna sorgeva la più imponente delle ville costruite a Ponza in età imperiale. </a:t>
            </a:r>
          </a:p>
          <a:p>
            <a:r>
              <a:rPr lang="it-IT" sz="1400" dirty="0" smtClean="0">
                <a:latin typeface="Times New Roman" pitchFamily="18" charset="0"/>
                <a:cs typeface="Times New Roman" pitchFamily="18" charset="0"/>
              </a:rPr>
              <a:t>Sebbene Augusto fosse imperatore dai gusti sobri, non è pensabile che nella villa non si svolgessero banchetti sontuosi. </a:t>
            </a:r>
          </a:p>
          <a:p>
            <a:r>
              <a:rPr lang="it-IT" sz="1400" dirty="0" smtClean="0">
                <a:latin typeface="Times New Roman" pitchFamily="18" charset="0"/>
                <a:cs typeface="Times New Roman" pitchFamily="18" charset="0"/>
              </a:rPr>
              <a:t>Proviamo ad immaginarne uno … </a:t>
            </a:r>
            <a:endParaRPr lang="it-IT" sz="1400" dirty="0">
              <a:latin typeface="Times New Roman" pitchFamily="18" charset="0"/>
              <a:cs typeface="Times New Roman" pitchFamily="18" charset="0"/>
            </a:endParaRPr>
          </a:p>
        </p:txBody>
      </p:sp>
      <p:sp>
        <p:nvSpPr>
          <p:cNvPr id="7" name="CasellaDiTesto 6"/>
          <p:cNvSpPr txBox="1"/>
          <p:nvPr/>
        </p:nvSpPr>
        <p:spPr>
          <a:xfrm>
            <a:off x="4443046" y="4618890"/>
            <a:ext cx="5474677" cy="1877437"/>
          </a:xfrm>
          <a:prstGeom prst="rect">
            <a:avLst/>
          </a:prstGeom>
          <a:noFill/>
        </p:spPr>
        <p:txBody>
          <a:bodyPr wrap="square" rtlCol="0">
            <a:spAutoFit/>
          </a:bodyPr>
          <a:lstStyle/>
          <a:p>
            <a:r>
              <a:rPr lang="it-IT" sz="1400" dirty="0" smtClean="0">
                <a:latin typeface="Times New Roman" pitchFamily="18" charset="0"/>
                <a:cs typeface="Times New Roman" pitchFamily="18" charset="0"/>
              </a:rPr>
              <a:t>… Inizia lo spettacolo di naumachia tra i faraglioni della Madonna, quinte sceniche naturali per effetti di grande suggestione. Gli schiavi si aggirano tra i triclini versando vino mielato. Le murene, appena prelevate dalle vasche entro le grotte di Pilato, sono servite con varie salsine, tra cui il rinomato </a:t>
            </a:r>
            <a:r>
              <a:rPr lang="it-IT" sz="1400" i="1" dirty="0" err="1" smtClean="0">
                <a:latin typeface="Times New Roman" pitchFamily="18" charset="0"/>
                <a:cs typeface="Times New Roman" pitchFamily="18" charset="0"/>
              </a:rPr>
              <a:t>garum</a:t>
            </a:r>
            <a:r>
              <a:rPr lang="it-IT" sz="1400" dirty="0" smtClean="0">
                <a:latin typeface="Times New Roman" pitchFamily="18" charset="0"/>
                <a:cs typeface="Times New Roman" pitchFamily="18" charset="0"/>
              </a:rPr>
              <a:t>.</a:t>
            </a:r>
          </a:p>
          <a:p>
            <a:r>
              <a:rPr lang="it-IT" sz="1400" dirty="0" smtClean="0">
                <a:latin typeface="Times New Roman" pitchFamily="18" charset="0"/>
                <a:cs typeface="Times New Roman" pitchFamily="18" charset="0"/>
              </a:rPr>
              <a:t>I dolci sono a base di miele e frutta secca.</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Danzatrici di </a:t>
            </a:r>
            <a:r>
              <a:rPr lang="it-IT" sz="1400" dirty="0" err="1" smtClean="0">
                <a:latin typeface="Times New Roman" pitchFamily="18" charset="0"/>
                <a:cs typeface="Times New Roman" pitchFamily="18" charset="0"/>
              </a:rPr>
              <a:t>Gades</a:t>
            </a:r>
            <a:r>
              <a:rPr lang="it-IT" sz="1400" dirty="0">
                <a:latin typeface="Times New Roman" pitchFamily="18" charset="0"/>
                <a:cs typeface="Times New Roman" pitchFamily="18" charset="0"/>
              </a:rPr>
              <a:t> </a:t>
            </a:r>
            <a:r>
              <a:rPr lang="it-IT" sz="1400" dirty="0" smtClean="0">
                <a:latin typeface="Times New Roman" pitchFamily="18" charset="0"/>
                <a:cs typeface="Times New Roman" pitchFamily="18" charset="0"/>
              </a:rPr>
              <a:t>e musici allietano il banchetto imperiale.</a:t>
            </a:r>
            <a:endParaRPr lang="it-IT" sz="1400" dirty="0">
              <a:latin typeface="Times New Roman" pitchFamily="18" charset="0"/>
              <a:cs typeface="Times New Roman" pitchFamily="18" charset="0"/>
            </a:endParaRPr>
          </a:p>
          <a:p>
            <a:endParaRPr lang="it-IT" dirty="0" smtClean="0">
              <a:latin typeface="Times New Roman" pitchFamily="18" charset="0"/>
              <a:cs typeface="Times New Roman" pitchFamily="18" charset="0"/>
            </a:endParaRPr>
          </a:p>
        </p:txBody>
      </p:sp>
      <p:pic>
        <p:nvPicPr>
          <p:cNvPr id="8" name="Immagine 7" descr="pilato.jpg"/>
          <p:cNvPicPr>
            <a:picLocks noChangeAspect="1"/>
          </p:cNvPicPr>
          <p:nvPr/>
        </p:nvPicPr>
        <p:blipFill>
          <a:blip r:embed="rId2" cstate="print"/>
          <a:stretch>
            <a:fillRect/>
          </a:stretch>
        </p:blipFill>
        <p:spPr>
          <a:xfrm>
            <a:off x="492369" y="0"/>
            <a:ext cx="2074985" cy="1383323"/>
          </a:xfrm>
          <a:prstGeom prst="rect">
            <a:avLst/>
          </a:prstGeom>
        </p:spPr>
      </p:pic>
      <p:pic>
        <p:nvPicPr>
          <p:cNvPr id="10" name="Segnaposto contenuto 9" descr="triclinio0001.jpg"/>
          <p:cNvPicPr>
            <a:picLocks noGrp="1" noChangeAspect="1"/>
          </p:cNvPicPr>
          <p:nvPr>
            <p:ph idx="1"/>
          </p:nvPr>
        </p:nvPicPr>
        <p:blipFill>
          <a:blip r:embed="rId3" cstate="print"/>
          <a:stretch>
            <a:fillRect/>
          </a:stretch>
        </p:blipFill>
        <p:spPr>
          <a:xfrm>
            <a:off x="723987" y="4394810"/>
            <a:ext cx="2957058" cy="2188483"/>
          </a:xfrm>
        </p:spPr>
      </p:pic>
      <p:pic>
        <p:nvPicPr>
          <p:cNvPr id="11" name="Immagine 10" descr="Batteria-Leopoldo_-Mattei_-1847_-Ridotta.jpg"/>
          <p:cNvPicPr>
            <a:picLocks noChangeAspect="1"/>
          </p:cNvPicPr>
          <p:nvPr/>
        </p:nvPicPr>
        <p:blipFill>
          <a:blip r:embed="rId4" cstate="print"/>
          <a:stretch>
            <a:fillRect/>
          </a:stretch>
        </p:blipFill>
        <p:spPr>
          <a:xfrm>
            <a:off x="4548555" y="943220"/>
            <a:ext cx="5263662" cy="3546392"/>
          </a:xfrm>
          <a:prstGeom prst="rect">
            <a:avLst/>
          </a:prstGeom>
        </p:spPr>
      </p:pic>
      <p:sp>
        <p:nvSpPr>
          <p:cNvPr id="9" name="Rettangolo 8"/>
          <p:cNvSpPr/>
          <p:nvPr/>
        </p:nvSpPr>
        <p:spPr>
          <a:xfrm>
            <a:off x="7477777" y="6421288"/>
            <a:ext cx="3660297" cy="276999"/>
          </a:xfrm>
          <a:prstGeom prst="rect">
            <a:avLst/>
          </a:prstGeom>
        </p:spPr>
        <p:txBody>
          <a:bodyPr wrap="none">
            <a:spAutoFit/>
          </a:bodyPr>
          <a:lstStyle/>
          <a:p>
            <a:r>
              <a:rPr lang="it-IT" sz="1200" b="1" i="1" dirty="0" smtClean="0">
                <a:solidFill>
                  <a:srgbClr val="FF0000"/>
                </a:solidFill>
                <a:latin typeface="Times New Roman" pitchFamily="18" charset="0"/>
                <a:cs typeface="Times New Roman" pitchFamily="18" charset="0"/>
              </a:rPr>
              <a:t>continua a pagina 6 di Ponza in Tavola- storia e sapori</a:t>
            </a:r>
            <a:endParaRPr lang="it-IT" sz="1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935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Carlo de </a:t>
            </a:r>
            <a:r>
              <a:rPr lang="it-IT" dirty="0" err="1" smtClean="0"/>
              <a:t>Borbon</a:t>
            </a:r>
            <a:r>
              <a:rPr lang="it-IT" dirty="0" smtClean="0"/>
              <a:t> y </a:t>
            </a:r>
            <a:r>
              <a:rPr lang="it-IT" dirty="0" err="1" smtClean="0"/>
              <a:t>Farnesio</a:t>
            </a:r>
            <a:endParaRPr lang="it-IT" dirty="0"/>
          </a:p>
        </p:txBody>
      </p:sp>
      <p:sp>
        <p:nvSpPr>
          <p:cNvPr id="6" name="CasellaDiTesto 5"/>
          <p:cNvSpPr txBox="1"/>
          <p:nvPr/>
        </p:nvSpPr>
        <p:spPr>
          <a:xfrm>
            <a:off x="838201" y="1078524"/>
            <a:ext cx="2280138" cy="3754874"/>
          </a:xfrm>
          <a:prstGeom prst="rect">
            <a:avLst/>
          </a:prstGeom>
          <a:noFill/>
        </p:spPr>
        <p:txBody>
          <a:bodyPr wrap="square" rtlCol="0">
            <a:spAutoFit/>
          </a:bodyPr>
          <a:lstStyle/>
          <a:p>
            <a:r>
              <a:rPr lang="it-IT" sz="1400" dirty="0" smtClean="0">
                <a:latin typeface="Times New Roman" pitchFamily="18" charset="0"/>
                <a:cs typeface="Times New Roman" pitchFamily="18" charset="0"/>
              </a:rPr>
              <a:t>Il popolamento delle isole Ponziane avviene nel XVIII secolo. Le isole erano frequentate da pescatori ischitani sin dal secolo precedente, come testimonia il dipinto della seconda metà del Seicento conservato in una chiesa di Ischia: la </a:t>
            </a:r>
            <a:r>
              <a:rPr lang="it-IT" sz="1400" b="1" dirty="0" smtClean="0">
                <a:latin typeface="Times New Roman" pitchFamily="18" charset="0"/>
                <a:cs typeface="Times New Roman" pitchFamily="18" charset="0"/>
              </a:rPr>
              <a:t>Madonna della Salvazione</a:t>
            </a:r>
            <a:r>
              <a:rPr lang="it-IT" sz="1400" dirty="0" smtClean="0">
                <a:latin typeface="Times New Roman" pitchFamily="18" charset="0"/>
                <a:cs typeface="Times New Roman" pitchFamily="18" charset="0"/>
              </a:rPr>
              <a:t> sovrasta Ponza e il mare in burrasca, il Bambino dirige i venti in direzione favorevole alla navigazione, i pescatori ischitani, con il caratteristico berretto rosso, remano energicamente. </a:t>
            </a:r>
            <a:endParaRPr lang="it-IT" sz="1400" dirty="0">
              <a:latin typeface="Times New Roman" pitchFamily="18" charset="0"/>
              <a:cs typeface="Times New Roman" pitchFamily="18" charset="0"/>
            </a:endParaRPr>
          </a:p>
        </p:txBody>
      </p:sp>
      <p:sp>
        <p:nvSpPr>
          <p:cNvPr id="7" name="CasellaDiTesto 6"/>
          <p:cNvSpPr txBox="1"/>
          <p:nvPr/>
        </p:nvSpPr>
        <p:spPr>
          <a:xfrm>
            <a:off x="6231063" y="2950687"/>
            <a:ext cx="2854322" cy="3385542"/>
          </a:xfrm>
          <a:prstGeom prst="rect">
            <a:avLst/>
          </a:prstGeom>
          <a:noFill/>
        </p:spPr>
        <p:txBody>
          <a:bodyPr wrap="square" rtlCol="0">
            <a:spAutoFit/>
          </a:bodyPr>
          <a:lstStyle/>
          <a:p>
            <a:r>
              <a:rPr lang="it-IT" sz="1400" dirty="0" smtClean="0">
                <a:latin typeface="Times New Roman" pitchFamily="18" charset="0"/>
                <a:cs typeface="Times New Roman" pitchFamily="18" charset="0"/>
              </a:rPr>
              <a:t>Nel 1734 Carlo di Borbone, appena divenuto re di Napoli, eredita i beni della madre Elisabetta Farnese, comprendenti tra l’altro una pregevolissima collezione d’arte e un meno pregevole gruppo di isolotti disabitati, al centro del Tirreno, fonti di preoccupazioni e di dispute:</a:t>
            </a:r>
          </a:p>
          <a:p>
            <a:pPr marL="285750" indent="-285750">
              <a:buFontTx/>
              <a:buChar char="-"/>
            </a:pPr>
            <a:r>
              <a:rPr lang="it-IT" sz="1400" dirty="0" smtClean="0">
                <a:latin typeface="Times New Roman" pitchFamily="18" charset="0"/>
                <a:cs typeface="Times New Roman" pitchFamily="18" charset="0"/>
              </a:rPr>
              <a:t>Il Papa ne rivendica il possesso </a:t>
            </a:r>
          </a:p>
          <a:p>
            <a:pPr marL="285750" indent="-285750">
              <a:buFontTx/>
              <a:buChar char="-"/>
            </a:pPr>
            <a:r>
              <a:rPr lang="it-IT" sz="1400" dirty="0" smtClean="0">
                <a:latin typeface="Times New Roman" pitchFamily="18" charset="0"/>
                <a:cs typeface="Times New Roman" pitchFamily="18" charset="0"/>
              </a:rPr>
              <a:t>I pirati barbareschi le usano come basi d’appoggio per le loro incursioni</a:t>
            </a:r>
          </a:p>
          <a:p>
            <a:pPr marL="285750" indent="-285750"/>
            <a:endParaRPr lang="it-IT" dirty="0" smtClean="0"/>
          </a:p>
          <a:p>
            <a:r>
              <a:rPr lang="it-IT" sz="1400" b="1" i="1" dirty="0" smtClean="0">
                <a:solidFill>
                  <a:srgbClr val="FF0000"/>
                </a:solidFill>
              </a:rPr>
              <a:t>continua a pagina 13 di Ponza in Tavola- storia e sapori</a:t>
            </a:r>
            <a:endParaRPr lang="it-IT" sz="1400" b="1" dirty="0">
              <a:solidFill>
                <a:srgbClr val="FF0000"/>
              </a:solidFill>
            </a:endParaRPr>
          </a:p>
        </p:txBody>
      </p:sp>
      <p:pic>
        <p:nvPicPr>
          <p:cNvPr id="8" name="Immagine 7" descr="madonna.png"/>
          <p:cNvPicPr>
            <a:picLocks noChangeAspect="1"/>
          </p:cNvPicPr>
          <p:nvPr/>
        </p:nvPicPr>
        <p:blipFill>
          <a:blip r:embed="rId2" cstate="print"/>
          <a:stretch>
            <a:fillRect/>
          </a:stretch>
        </p:blipFill>
        <p:spPr>
          <a:xfrm>
            <a:off x="3083903" y="1558803"/>
            <a:ext cx="2927201" cy="4455135"/>
          </a:xfrm>
          <a:prstGeom prst="rect">
            <a:avLst/>
          </a:prstGeom>
        </p:spPr>
      </p:pic>
      <p:pic>
        <p:nvPicPr>
          <p:cNvPr id="9" name="Segnaposto contenuto 9" descr="Elisabetta_Farnese1.jpg"/>
          <p:cNvPicPr>
            <a:picLocks noChangeAspect="1"/>
          </p:cNvPicPr>
          <p:nvPr/>
        </p:nvPicPr>
        <p:blipFill>
          <a:blip r:embed="rId3" cstate="print"/>
          <a:stretch>
            <a:fillRect/>
          </a:stretch>
        </p:blipFill>
        <p:spPr>
          <a:xfrm>
            <a:off x="7574252" y="877889"/>
            <a:ext cx="1434944" cy="1830142"/>
          </a:xfrm>
          <a:prstGeom prst="rect">
            <a:avLst/>
          </a:prstGeom>
        </p:spPr>
      </p:pic>
      <p:pic>
        <p:nvPicPr>
          <p:cNvPr id="10" name="Immagine 9" descr="250px-Charles_III_of_Spain.jpg"/>
          <p:cNvPicPr>
            <a:picLocks noChangeAspect="1"/>
          </p:cNvPicPr>
          <p:nvPr/>
        </p:nvPicPr>
        <p:blipFill>
          <a:blip r:embed="rId4" cstate="print"/>
          <a:stretch>
            <a:fillRect/>
          </a:stretch>
        </p:blipFill>
        <p:spPr>
          <a:xfrm>
            <a:off x="9186006" y="3212123"/>
            <a:ext cx="2394857" cy="3352800"/>
          </a:xfrm>
          <a:prstGeom prst="rect">
            <a:avLst/>
          </a:prstGeom>
        </p:spPr>
      </p:pic>
    </p:spTree>
    <p:extLst>
      <p:ext uri="{BB962C8B-B14F-4D97-AF65-F5344CB8AC3E}">
        <p14:creationId xmlns:p14="http://schemas.microsoft.com/office/powerpoint/2010/main" val="2935779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L’isola si popola e si trasforma</a:t>
            </a:r>
            <a:endParaRPr lang="it-IT" dirty="0"/>
          </a:p>
        </p:txBody>
      </p:sp>
      <p:sp>
        <p:nvSpPr>
          <p:cNvPr id="6" name="CasellaDiTesto 5"/>
          <p:cNvSpPr txBox="1"/>
          <p:nvPr/>
        </p:nvSpPr>
        <p:spPr>
          <a:xfrm>
            <a:off x="931985" y="928930"/>
            <a:ext cx="5562599" cy="1600438"/>
          </a:xfrm>
          <a:prstGeom prst="rect">
            <a:avLst/>
          </a:prstGeom>
          <a:noFill/>
        </p:spPr>
        <p:txBody>
          <a:bodyPr wrap="square" rtlCol="0">
            <a:spAutoFit/>
          </a:bodyPr>
          <a:lstStyle/>
          <a:p>
            <a:r>
              <a:rPr lang="it-IT" sz="1400" dirty="0" smtClean="0">
                <a:latin typeface="Times New Roman" pitchFamily="18" charset="0"/>
                <a:cs typeface="Times New Roman" pitchFamily="18" charset="0"/>
              </a:rPr>
              <a:t>Il popolamento di Ponza avviene in due ondate: nel 1734 giungono famiglie ischitane che si stabiliscono nell’area meridionale; alcuni decenni dopo arrivano altre famiglie da Torre del Greco e si insediano a Le </a:t>
            </a:r>
            <a:r>
              <a:rPr lang="it-IT" sz="1400" dirty="0" err="1" smtClean="0">
                <a:latin typeface="Times New Roman" pitchFamily="18" charset="0"/>
                <a:cs typeface="Times New Roman" pitchFamily="18" charset="0"/>
              </a:rPr>
              <a:t>Forna</a:t>
            </a:r>
            <a:r>
              <a:rPr lang="it-IT" sz="1400" dirty="0" smtClean="0">
                <a:latin typeface="Times New Roman" pitchFamily="18" charset="0"/>
                <a:cs typeface="Times New Roman" pitchFamily="18" charset="0"/>
              </a:rPr>
              <a:t>. </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Il progetto di popolamento prevede incentivi:</a:t>
            </a:r>
          </a:p>
          <a:p>
            <a:pPr marL="285750" indent="-285750">
              <a:buFontTx/>
              <a:buChar char="-"/>
            </a:pPr>
            <a:r>
              <a:rPr lang="it-IT" sz="1400" dirty="0" smtClean="0">
                <a:latin typeface="Times New Roman" pitchFamily="18" charset="0"/>
                <a:cs typeface="Times New Roman" pitchFamily="18" charset="0"/>
              </a:rPr>
              <a:t>l’isola sarà esente da </a:t>
            </a:r>
            <a:r>
              <a:rPr lang="it-IT" sz="1400" dirty="0" err="1" smtClean="0">
                <a:latin typeface="Times New Roman" pitchFamily="18" charset="0"/>
                <a:cs typeface="Times New Roman" pitchFamily="18" charset="0"/>
              </a:rPr>
              <a:t>adoe</a:t>
            </a:r>
            <a:r>
              <a:rPr lang="it-IT" sz="1400" dirty="0" smtClean="0">
                <a:latin typeface="Times New Roman" pitchFamily="18" charset="0"/>
                <a:cs typeface="Times New Roman" pitchFamily="18" charset="0"/>
              </a:rPr>
              <a:t> e gabelle</a:t>
            </a:r>
          </a:p>
          <a:p>
            <a:pPr marL="285750" indent="-285750">
              <a:buFontTx/>
              <a:buChar char="-"/>
            </a:pPr>
            <a:r>
              <a:rPr lang="it-IT" sz="1400" dirty="0">
                <a:latin typeface="Times New Roman" pitchFamily="18" charset="0"/>
                <a:cs typeface="Times New Roman" pitchFamily="18" charset="0"/>
              </a:rPr>
              <a:t>i</a:t>
            </a:r>
            <a:r>
              <a:rPr lang="it-IT" sz="1400" dirty="0" smtClean="0">
                <a:latin typeface="Times New Roman" pitchFamily="18" charset="0"/>
                <a:cs typeface="Times New Roman" pitchFamily="18" charset="0"/>
              </a:rPr>
              <a:t> piccoli reati commessi prima del trasferimento non saranno perseguiti</a:t>
            </a:r>
          </a:p>
          <a:p>
            <a:pPr marL="285750" indent="-285750">
              <a:buFontTx/>
              <a:buChar char="-"/>
            </a:pPr>
            <a:r>
              <a:rPr lang="it-IT" sz="1400" dirty="0" smtClean="0">
                <a:latin typeface="Times New Roman" pitchFamily="18" charset="0"/>
                <a:cs typeface="Times New Roman" pitchFamily="18" charset="0"/>
              </a:rPr>
              <a:t>le terre saranno assegnate ai capofamiglia in enfiteusi perpetua</a:t>
            </a:r>
            <a:endParaRPr lang="it-IT" sz="1400" dirty="0">
              <a:latin typeface="Times New Roman" pitchFamily="18" charset="0"/>
              <a:cs typeface="Times New Roman" pitchFamily="18" charset="0"/>
            </a:endParaRPr>
          </a:p>
        </p:txBody>
      </p:sp>
      <p:sp>
        <p:nvSpPr>
          <p:cNvPr id="7" name="CasellaDiTesto 6"/>
          <p:cNvSpPr txBox="1"/>
          <p:nvPr/>
        </p:nvSpPr>
        <p:spPr>
          <a:xfrm>
            <a:off x="6869723" y="4240226"/>
            <a:ext cx="4396154" cy="1846659"/>
          </a:xfrm>
          <a:prstGeom prst="rect">
            <a:avLst/>
          </a:prstGeom>
          <a:noFill/>
        </p:spPr>
        <p:txBody>
          <a:bodyPr wrap="square" rtlCol="0">
            <a:spAutoFit/>
          </a:bodyPr>
          <a:lstStyle/>
          <a:p>
            <a:r>
              <a:rPr lang="it-IT" sz="1400" dirty="0" smtClean="0">
                <a:latin typeface="Times New Roman" pitchFamily="18" charset="0"/>
                <a:cs typeface="Times New Roman" pitchFamily="18" charset="0"/>
              </a:rPr>
              <a:t>L’antropizzazione produce conseguenze importanti, tuttora visibili.</a:t>
            </a:r>
          </a:p>
          <a:p>
            <a:r>
              <a:rPr lang="it-IT" sz="1400" dirty="0" smtClean="0">
                <a:latin typeface="Times New Roman" pitchFamily="18" charset="0"/>
                <a:cs typeface="Times New Roman" pitchFamily="18" charset="0"/>
              </a:rPr>
              <a:t>Il terreno viene disboscato e terrazzato; si costruiscono muri di contenimento a secco (</a:t>
            </a:r>
            <a:r>
              <a:rPr lang="it-IT" sz="1400" dirty="0" err="1" smtClean="0">
                <a:latin typeface="Times New Roman" pitchFamily="18" charset="0"/>
                <a:cs typeface="Times New Roman" pitchFamily="18" charset="0"/>
              </a:rPr>
              <a:t>parracine</a:t>
            </a:r>
            <a:r>
              <a:rPr lang="it-IT" sz="1400" dirty="0" smtClean="0">
                <a:latin typeface="Times New Roman" pitchFamily="18" charset="0"/>
                <a:cs typeface="Times New Roman" pitchFamily="18" charset="0"/>
              </a:rPr>
              <a:t>).</a:t>
            </a:r>
          </a:p>
          <a:p>
            <a:r>
              <a:rPr lang="it-IT" sz="1400" dirty="0" smtClean="0">
                <a:latin typeface="Times New Roman" pitchFamily="18" charset="0"/>
                <a:cs typeface="Times New Roman" pitchFamily="18" charset="0"/>
              </a:rPr>
              <a:t>L’opera più imponente è il Foro Borbonico, realizzato su progetto di Francesco Carpi, allievo di Van </a:t>
            </a:r>
            <a:r>
              <a:rPr lang="it-IT" sz="1400" dirty="0" err="1" smtClean="0">
                <a:latin typeface="Times New Roman" pitchFamily="18" charset="0"/>
                <a:cs typeface="Times New Roman" pitchFamily="18" charset="0"/>
              </a:rPr>
              <a:t>Wittel</a:t>
            </a:r>
            <a:r>
              <a:rPr lang="it-IT" sz="1400" dirty="0" smtClean="0">
                <a:latin typeface="Times New Roman" pitchFamily="18" charset="0"/>
                <a:cs typeface="Times New Roman" pitchFamily="18" charset="0"/>
              </a:rPr>
              <a:t>.</a:t>
            </a:r>
          </a:p>
          <a:p>
            <a:endParaRPr lang="it-IT" dirty="0" smtClean="0"/>
          </a:p>
          <a:p>
            <a:r>
              <a:rPr lang="it-IT" sz="1200" b="1" i="1" dirty="0" smtClean="0">
                <a:solidFill>
                  <a:srgbClr val="FF0000"/>
                </a:solidFill>
                <a:latin typeface="Times New Roman" pitchFamily="18" charset="0"/>
                <a:cs typeface="Times New Roman" pitchFamily="18" charset="0"/>
              </a:rPr>
              <a:t>continua a pagina 25 di Ponza in Tavola- storia e sapori</a:t>
            </a:r>
            <a:endParaRPr lang="it-IT" dirty="0"/>
          </a:p>
        </p:txBody>
      </p:sp>
      <p:pic>
        <p:nvPicPr>
          <p:cNvPr id="10" name="Segnaposto contenuto 9" descr="Ponza-Porto-Progetto_-O_-Fasolo.jpg"/>
          <p:cNvPicPr>
            <a:picLocks noGrp="1" noChangeAspect="1"/>
          </p:cNvPicPr>
          <p:nvPr>
            <p:ph idx="1"/>
          </p:nvPr>
        </p:nvPicPr>
        <p:blipFill>
          <a:blip r:embed="rId2" cstate="print"/>
          <a:stretch>
            <a:fillRect/>
          </a:stretch>
        </p:blipFill>
        <p:spPr>
          <a:xfrm>
            <a:off x="6869722" y="947405"/>
            <a:ext cx="4501662" cy="3156165"/>
          </a:xfrm>
        </p:spPr>
      </p:pic>
      <p:pic>
        <p:nvPicPr>
          <p:cNvPr id="8" name="Immagine 7" descr="monte guardia.JPG"/>
          <p:cNvPicPr>
            <a:picLocks noChangeAspect="1"/>
          </p:cNvPicPr>
          <p:nvPr/>
        </p:nvPicPr>
        <p:blipFill>
          <a:blip r:embed="rId3" cstate="print"/>
          <a:stretch>
            <a:fillRect/>
          </a:stretch>
        </p:blipFill>
        <p:spPr>
          <a:xfrm>
            <a:off x="410305" y="2516888"/>
            <a:ext cx="5087817" cy="4219165"/>
          </a:xfrm>
          <a:prstGeom prst="rect">
            <a:avLst/>
          </a:prstGeom>
        </p:spPr>
      </p:pic>
    </p:spTree>
    <p:extLst>
      <p:ext uri="{BB962C8B-B14F-4D97-AF65-F5344CB8AC3E}">
        <p14:creationId xmlns:p14="http://schemas.microsoft.com/office/powerpoint/2010/main" val="1978550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I vini</a:t>
            </a:r>
            <a:endParaRPr lang="it-IT" dirty="0"/>
          </a:p>
        </p:txBody>
      </p:sp>
      <p:sp>
        <p:nvSpPr>
          <p:cNvPr id="6" name="CasellaDiTesto 5"/>
          <p:cNvSpPr txBox="1"/>
          <p:nvPr/>
        </p:nvSpPr>
        <p:spPr>
          <a:xfrm>
            <a:off x="838200" y="1468191"/>
            <a:ext cx="5369417" cy="1815882"/>
          </a:xfrm>
          <a:prstGeom prst="rect">
            <a:avLst/>
          </a:prstGeom>
          <a:noFill/>
        </p:spPr>
        <p:txBody>
          <a:bodyPr wrap="square" rtlCol="0">
            <a:spAutoFit/>
          </a:bodyPr>
          <a:lstStyle/>
          <a:p>
            <a:r>
              <a:rPr lang="it-IT" sz="1400" dirty="0" smtClean="0">
                <a:latin typeface="Times New Roman" pitchFamily="18" charset="0"/>
                <a:cs typeface="Times New Roman" pitchFamily="18" charset="0"/>
              </a:rPr>
              <a:t>Gli ischitani coltivano viti da almeno tremila anni, come testimoniano i reperti archeologici.</a:t>
            </a:r>
          </a:p>
          <a:p>
            <a:r>
              <a:rPr lang="it-IT" sz="1400" dirty="0" smtClean="0">
                <a:latin typeface="Times New Roman" pitchFamily="18" charset="0"/>
                <a:cs typeface="Times New Roman" pitchFamily="18" charset="0"/>
              </a:rPr>
              <a:t>Insediatisi a Ponza, destinano a vigneti la maggior parte dei terreni coltivabili.</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Particolarmente adatti risultano i terreni della Guardia, di Frontone, del Fieno: il vino ponzese può così fregiarsi delle tre EFFE (Frontone, Faraglioni, Fieno), tanto care ai re borbonici che sintetizzano il loro metodo di governo nel celebre motto «Festa, farina e forca».</a:t>
            </a:r>
            <a:endParaRPr lang="it-IT" sz="1400" dirty="0">
              <a:latin typeface="Times New Roman" pitchFamily="18" charset="0"/>
              <a:cs typeface="Times New Roman" pitchFamily="18" charset="0"/>
            </a:endParaRPr>
          </a:p>
        </p:txBody>
      </p:sp>
      <p:sp>
        <p:nvSpPr>
          <p:cNvPr id="7" name="CasellaDiTesto 6"/>
          <p:cNvSpPr txBox="1"/>
          <p:nvPr/>
        </p:nvSpPr>
        <p:spPr>
          <a:xfrm>
            <a:off x="6113832" y="4521580"/>
            <a:ext cx="4636394" cy="1877437"/>
          </a:xfrm>
          <a:prstGeom prst="rect">
            <a:avLst/>
          </a:prstGeom>
          <a:noFill/>
        </p:spPr>
        <p:txBody>
          <a:bodyPr wrap="square" rtlCol="0">
            <a:spAutoFit/>
          </a:bodyPr>
          <a:lstStyle/>
          <a:p>
            <a:r>
              <a:rPr lang="it-IT" sz="1400" dirty="0">
                <a:latin typeface="Times New Roman" pitchFamily="18" charset="0"/>
                <a:cs typeface="Times New Roman" pitchFamily="18" charset="0"/>
              </a:rPr>
              <a:t>A </a:t>
            </a:r>
            <a:r>
              <a:rPr lang="it-IT" sz="1400" dirty="0" smtClean="0">
                <a:latin typeface="Times New Roman" pitchFamily="18" charset="0"/>
                <a:cs typeface="Times New Roman" pitchFamily="18" charset="0"/>
              </a:rPr>
              <a:t>Ponza vengono impiantati vitigni di Biancolella, di </a:t>
            </a:r>
            <a:r>
              <a:rPr lang="it-IT" sz="1400" dirty="0" err="1" smtClean="0">
                <a:latin typeface="Times New Roman" pitchFamily="18" charset="0"/>
                <a:cs typeface="Times New Roman" pitchFamily="18" charset="0"/>
              </a:rPr>
              <a:t>Forastera</a:t>
            </a:r>
            <a:r>
              <a:rPr lang="it-IT" sz="1400" dirty="0" smtClean="0">
                <a:latin typeface="Times New Roman" pitchFamily="18" charset="0"/>
                <a:cs typeface="Times New Roman" pitchFamily="18" charset="0"/>
              </a:rPr>
              <a:t>, di </a:t>
            </a:r>
            <a:r>
              <a:rPr lang="it-IT" sz="1400" dirty="0" err="1" smtClean="0">
                <a:latin typeface="Times New Roman" pitchFamily="18" charset="0"/>
                <a:cs typeface="Times New Roman" pitchFamily="18" charset="0"/>
              </a:rPr>
              <a:t>Piedirosso</a:t>
            </a:r>
            <a:r>
              <a:rPr lang="it-IT" sz="1400" dirty="0" smtClean="0">
                <a:latin typeface="Times New Roman" pitchFamily="18" charset="0"/>
                <a:cs typeface="Times New Roman" pitchFamily="18" charset="0"/>
              </a:rPr>
              <a:t>, di Guarnaccia, di Aglianico, le varietà tuttora più diffuse anche sull’isola d’Ischia. </a:t>
            </a:r>
          </a:p>
          <a:p>
            <a:r>
              <a:rPr lang="it-IT" sz="1400" dirty="0" smtClean="0">
                <a:latin typeface="Times New Roman" pitchFamily="18" charset="0"/>
                <a:cs typeface="Times New Roman" pitchFamily="18" charset="0"/>
              </a:rPr>
              <a:t>Le varietà attualmente coltivate a Ponza hanno caratteristiche genetiche proprie, risultanti dall’adattamento alle particolari condizioni ambientali.</a:t>
            </a:r>
          </a:p>
          <a:p>
            <a:endParaRPr lang="it-IT" dirty="0"/>
          </a:p>
          <a:p>
            <a:r>
              <a:rPr lang="it-IT" sz="1200" b="1" dirty="0" smtClean="0">
                <a:solidFill>
                  <a:srgbClr val="FF0000"/>
                </a:solidFill>
                <a:latin typeface="Times New Roman" pitchFamily="18" charset="0"/>
                <a:cs typeface="Times New Roman" pitchFamily="18" charset="0"/>
              </a:rPr>
              <a:t>continua a pagina 25 di Ponza in Tavola- storia e sapori</a:t>
            </a:r>
            <a:endParaRPr lang="it-IT" sz="1200" b="1" dirty="0">
              <a:solidFill>
                <a:srgbClr val="FF0000"/>
              </a:solidFill>
              <a:latin typeface="Times New Roman" pitchFamily="18" charset="0"/>
              <a:cs typeface="Times New Roman" pitchFamily="18" charset="0"/>
            </a:endParaRPr>
          </a:p>
        </p:txBody>
      </p:sp>
      <p:pic>
        <p:nvPicPr>
          <p:cNvPr id="8" name="Immagine 7" descr="fotonex3 967.jpg"/>
          <p:cNvPicPr>
            <a:picLocks noChangeAspect="1"/>
          </p:cNvPicPr>
          <p:nvPr/>
        </p:nvPicPr>
        <p:blipFill>
          <a:blip r:embed="rId2" cstate="print"/>
          <a:stretch>
            <a:fillRect/>
          </a:stretch>
        </p:blipFill>
        <p:spPr>
          <a:xfrm>
            <a:off x="6494585" y="448406"/>
            <a:ext cx="5122986" cy="3842240"/>
          </a:xfrm>
          <a:prstGeom prst="rect">
            <a:avLst/>
          </a:prstGeom>
        </p:spPr>
      </p:pic>
      <p:pic>
        <p:nvPicPr>
          <p:cNvPr id="10" name="Immagine 9" descr="DSC00521.JPG"/>
          <p:cNvPicPr>
            <a:picLocks noChangeAspect="1"/>
          </p:cNvPicPr>
          <p:nvPr/>
        </p:nvPicPr>
        <p:blipFill>
          <a:blip r:embed="rId3" cstate="print"/>
          <a:stretch>
            <a:fillRect/>
          </a:stretch>
        </p:blipFill>
        <p:spPr>
          <a:xfrm>
            <a:off x="942803" y="4063655"/>
            <a:ext cx="2585326" cy="1715822"/>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516923" y="4058382"/>
            <a:ext cx="2556413" cy="1697649"/>
          </a:xfrm>
          <a:prstGeom prst="rect">
            <a:avLst/>
          </a:prstGeom>
          <a:noFill/>
          <a:ln w="9525">
            <a:noFill/>
            <a:miter lim="800000"/>
            <a:headEnd/>
            <a:tailEnd/>
          </a:ln>
        </p:spPr>
      </p:pic>
    </p:spTree>
    <p:extLst>
      <p:ext uri="{BB962C8B-B14F-4D97-AF65-F5344CB8AC3E}">
        <p14:creationId xmlns:p14="http://schemas.microsoft.com/office/powerpoint/2010/main" val="3894826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I </a:t>
            </a:r>
            <a:r>
              <a:rPr lang="it-IT" dirty="0" err="1" smtClean="0"/>
              <a:t>ciardini</a:t>
            </a:r>
            <a:endParaRPr lang="it-IT" dirty="0"/>
          </a:p>
        </p:txBody>
      </p:sp>
      <p:sp>
        <p:nvSpPr>
          <p:cNvPr id="6" name="CasellaDiTesto 5"/>
          <p:cNvSpPr txBox="1"/>
          <p:nvPr/>
        </p:nvSpPr>
        <p:spPr>
          <a:xfrm>
            <a:off x="838200" y="1468191"/>
            <a:ext cx="5369417" cy="1815882"/>
          </a:xfrm>
          <a:prstGeom prst="rect">
            <a:avLst/>
          </a:prstGeom>
          <a:noFill/>
        </p:spPr>
        <p:txBody>
          <a:bodyPr wrap="square" rtlCol="0">
            <a:spAutoFit/>
          </a:bodyPr>
          <a:lstStyle/>
          <a:p>
            <a:r>
              <a:rPr lang="it-IT" sz="1400" dirty="0" smtClean="0">
                <a:latin typeface="Times New Roman" pitchFamily="18" charset="0"/>
                <a:cs typeface="Times New Roman" pitchFamily="18" charset="0"/>
              </a:rPr>
              <a:t>Nell’economia di sussistenza che caratterizza la vita isolana sino al secondo dopoguerra, un ruolo di primaria importanza spetta al </a:t>
            </a:r>
            <a:r>
              <a:rPr lang="it-IT" sz="1400" i="1" dirty="0" err="1" smtClean="0">
                <a:latin typeface="Times New Roman" pitchFamily="18" charset="0"/>
                <a:cs typeface="Times New Roman" pitchFamily="18" charset="0"/>
              </a:rPr>
              <a:t>ciardino</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-l’orto</a:t>
            </a:r>
            <a:r>
              <a:rPr lang="it-IT" sz="1400" dirty="0">
                <a:latin typeface="Times New Roman" pitchFamily="18" charset="0"/>
                <a:cs typeface="Times New Roman" pitchFamily="18" charset="0"/>
              </a:rPr>
              <a:t>-</a:t>
            </a:r>
            <a:r>
              <a:rPr lang="it-IT" sz="1400" dirty="0" smtClean="0">
                <a:latin typeface="Times New Roman" pitchFamily="18" charset="0"/>
                <a:cs typeface="Times New Roman" pitchFamily="18" charset="0"/>
              </a:rPr>
              <a:t> che fornisce i prodotti alla base dell’alimentazione.</a:t>
            </a:r>
          </a:p>
          <a:p>
            <a:r>
              <a:rPr lang="it-IT" sz="1400" dirty="0" smtClean="0">
                <a:latin typeface="Times New Roman" pitchFamily="18" charset="0"/>
                <a:cs typeface="Times New Roman" pitchFamily="18" charset="0"/>
              </a:rPr>
              <a:t>Nei </a:t>
            </a:r>
            <a:r>
              <a:rPr lang="it-IT" sz="1400" i="1" dirty="0" err="1" smtClean="0">
                <a:latin typeface="Times New Roman" pitchFamily="18" charset="0"/>
                <a:cs typeface="Times New Roman" pitchFamily="18" charset="0"/>
              </a:rPr>
              <a:t>ciardini</a:t>
            </a:r>
            <a:r>
              <a:rPr lang="it-IT" sz="1400" dirty="0" smtClean="0">
                <a:latin typeface="Times New Roman" pitchFamily="18" charset="0"/>
                <a:cs typeface="Times New Roman" pitchFamily="18" charset="0"/>
              </a:rPr>
              <a:t> si raccolgono </a:t>
            </a:r>
            <a:r>
              <a:rPr lang="it-IT" sz="1400" i="1" dirty="0" err="1" smtClean="0">
                <a:latin typeface="Times New Roman" pitchFamily="18" charset="0"/>
                <a:cs typeface="Times New Roman" pitchFamily="18" charset="0"/>
              </a:rPr>
              <a:t>mulignane</a:t>
            </a:r>
            <a:r>
              <a:rPr lang="it-IT" sz="1400" dirty="0" smtClean="0">
                <a:latin typeface="Times New Roman" pitchFamily="18" charset="0"/>
                <a:cs typeface="Times New Roman" pitchFamily="18" charset="0"/>
              </a:rPr>
              <a:t>, </a:t>
            </a:r>
            <a:r>
              <a:rPr lang="it-IT" sz="1400" i="1" dirty="0" err="1" smtClean="0">
                <a:latin typeface="Times New Roman" pitchFamily="18" charset="0"/>
                <a:cs typeface="Times New Roman" pitchFamily="18" charset="0"/>
              </a:rPr>
              <a:t>puparuoli</a:t>
            </a:r>
            <a:r>
              <a:rPr lang="it-IT" sz="1400" dirty="0" smtClean="0">
                <a:latin typeface="Times New Roman" pitchFamily="18" charset="0"/>
                <a:cs typeface="Times New Roman" pitchFamily="18" charset="0"/>
              </a:rPr>
              <a:t>, </a:t>
            </a:r>
            <a:r>
              <a:rPr lang="it-IT" sz="1400" i="1" dirty="0" err="1" smtClean="0">
                <a:latin typeface="Times New Roman" pitchFamily="18" charset="0"/>
                <a:cs typeface="Times New Roman" pitchFamily="18" charset="0"/>
              </a:rPr>
              <a:t>cucuzzielli</a:t>
            </a:r>
            <a:r>
              <a:rPr lang="it-IT" sz="1400" dirty="0" smtClean="0">
                <a:latin typeface="Times New Roman" pitchFamily="18" charset="0"/>
                <a:cs typeface="Times New Roman" pitchFamily="18" charset="0"/>
              </a:rPr>
              <a:t> e </a:t>
            </a:r>
            <a:r>
              <a:rPr lang="it-IT" sz="1400" i="1" dirty="0" err="1" smtClean="0">
                <a:latin typeface="Times New Roman" pitchFamily="18" charset="0"/>
                <a:cs typeface="Times New Roman" pitchFamily="18" charset="0"/>
              </a:rPr>
              <a:t>cucuzzelle</a:t>
            </a:r>
            <a:r>
              <a:rPr lang="it-IT" sz="1400" i="1" dirty="0" smtClean="0">
                <a:latin typeface="Times New Roman" pitchFamily="18" charset="0"/>
                <a:cs typeface="Times New Roman" pitchFamily="18" charset="0"/>
              </a:rPr>
              <a:t>, pummarole, </a:t>
            </a:r>
            <a:r>
              <a:rPr lang="it-IT" sz="1400" i="1" dirty="0" err="1" smtClean="0">
                <a:latin typeface="Times New Roman" pitchFamily="18" charset="0"/>
                <a:cs typeface="Times New Roman" pitchFamily="18" charset="0"/>
              </a:rPr>
              <a:t>vasenicola</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e, soprattutto, legumi, da consumare freschi o secchi, preziosi nella stagione fredda, quando l’orto è improduttivo e la pesca, spesso, è impraticabile; le </a:t>
            </a:r>
            <a:r>
              <a:rPr lang="it-IT" sz="1400" i="1" dirty="0" err="1" smtClean="0">
                <a:latin typeface="Times New Roman" pitchFamily="18" charset="0"/>
                <a:cs typeface="Times New Roman" pitchFamily="18" charset="0"/>
              </a:rPr>
              <a:t>cuscinelle</a:t>
            </a:r>
            <a:r>
              <a:rPr lang="it-IT" sz="1400" dirty="0" smtClean="0">
                <a:latin typeface="Times New Roman" pitchFamily="18" charset="0"/>
                <a:cs typeface="Times New Roman" pitchFamily="18" charset="0"/>
              </a:rPr>
              <a:t> di </a:t>
            </a:r>
            <a:r>
              <a:rPr lang="it-IT" sz="1400" i="1" dirty="0" smtClean="0">
                <a:latin typeface="Times New Roman" pitchFamily="18" charset="0"/>
                <a:cs typeface="Times New Roman" pitchFamily="18" charset="0"/>
              </a:rPr>
              <a:t>fave, cicerchie, </a:t>
            </a:r>
            <a:r>
              <a:rPr lang="it-IT" sz="1400" i="1" dirty="0" err="1" smtClean="0">
                <a:latin typeface="Times New Roman" pitchFamily="18" charset="0"/>
                <a:cs typeface="Times New Roman" pitchFamily="18" charset="0"/>
              </a:rPr>
              <a:t>lummiccole</a:t>
            </a:r>
            <a:r>
              <a:rPr lang="it-IT" sz="1400" i="1" dirty="0" smtClean="0">
                <a:latin typeface="Times New Roman" pitchFamily="18" charset="0"/>
                <a:cs typeface="Times New Roman" pitchFamily="18" charset="0"/>
              </a:rPr>
              <a:t>, </a:t>
            </a:r>
            <a:r>
              <a:rPr lang="it-IT" sz="1400" i="1" dirty="0" err="1" smtClean="0">
                <a:latin typeface="Times New Roman" pitchFamily="18" charset="0"/>
                <a:cs typeface="Times New Roman" pitchFamily="18" charset="0"/>
              </a:rPr>
              <a:t>fasuli</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garantiscono la sopravvivenza.</a:t>
            </a:r>
            <a:endParaRPr lang="it-IT" sz="1400" dirty="0">
              <a:latin typeface="Times New Roman" pitchFamily="18" charset="0"/>
              <a:cs typeface="Times New Roman" pitchFamily="18" charset="0"/>
            </a:endParaRPr>
          </a:p>
        </p:txBody>
      </p:sp>
      <p:sp>
        <p:nvSpPr>
          <p:cNvPr id="7" name="CasellaDiTesto 6"/>
          <p:cNvSpPr txBox="1"/>
          <p:nvPr/>
        </p:nvSpPr>
        <p:spPr>
          <a:xfrm>
            <a:off x="6125555" y="3107607"/>
            <a:ext cx="4636394" cy="2800767"/>
          </a:xfrm>
          <a:prstGeom prst="rect">
            <a:avLst/>
          </a:prstGeom>
          <a:noFill/>
        </p:spPr>
        <p:txBody>
          <a:bodyPr wrap="square" rtlCol="0">
            <a:spAutoFit/>
          </a:bodyPr>
          <a:lstStyle/>
          <a:p>
            <a:r>
              <a:rPr lang="it-IT" sz="1400" dirty="0" smtClean="0">
                <a:latin typeface="Times New Roman" pitchFamily="18" charset="0"/>
                <a:cs typeface="Times New Roman" pitchFamily="18" charset="0"/>
              </a:rPr>
              <a:t>I legumi, ricchi di proteine, sono considerati sin dall’antichità la carne dei poveri. L’associazione tra legumi e cereali porta a un piatto equilibrato e completo, perché questi ultimi integrano gli aminoacidi mancanti ai primi: pasta e lenticchie, zuppa di cicerchie con pane raffermo sono dunque piatti unici economici e nutrienti.</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L’ammollo nell’acqua piovana, povera di calcio, ammorbidisce e rende gustosi  persino i coriacei </a:t>
            </a:r>
            <a:r>
              <a:rPr lang="it-IT" sz="1400" dirty="0" err="1" smtClean="0">
                <a:latin typeface="Times New Roman" pitchFamily="18" charset="0"/>
                <a:cs typeface="Times New Roman" pitchFamily="18" charset="0"/>
              </a:rPr>
              <a:t>culetuotani</a:t>
            </a:r>
            <a:r>
              <a:rPr lang="it-IT" sz="1400" dirty="0" smtClean="0">
                <a:latin typeface="Times New Roman" pitchFamily="18" charset="0"/>
                <a:cs typeface="Times New Roman" pitchFamily="18" charset="0"/>
              </a:rPr>
              <a:t>, che altrove venivano dati in pasto agli animali.</a:t>
            </a:r>
          </a:p>
          <a:p>
            <a:endParaRPr lang="it-IT" dirty="0" smtClean="0"/>
          </a:p>
          <a:p>
            <a:endParaRPr lang="it-IT" dirty="0"/>
          </a:p>
          <a:p>
            <a:r>
              <a:rPr lang="it-IT" sz="1200" b="1" i="1" dirty="0" smtClean="0">
                <a:solidFill>
                  <a:srgbClr val="FF0000"/>
                </a:solidFill>
                <a:latin typeface="Times New Roman" pitchFamily="18" charset="0"/>
                <a:cs typeface="Times New Roman" pitchFamily="18" charset="0"/>
              </a:rPr>
              <a:t>continua a pagina 45 di Ponza in Tavola- storia e sapori</a:t>
            </a:r>
            <a:endParaRPr lang="it-IT" sz="1200" b="1" dirty="0">
              <a:solidFill>
                <a:srgbClr val="FF0000"/>
              </a:solidFill>
              <a:latin typeface="Times New Roman" pitchFamily="18" charset="0"/>
              <a:cs typeface="Times New Roman" pitchFamily="18" charset="0"/>
            </a:endParaRPr>
          </a:p>
        </p:txBody>
      </p:sp>
      <p:pic>
        <p:nvPicPr>
          <p:cNvPr id="8" name="Immagine 7" descr="ombrellifera.jpg"/>
          <p:cNvPicPr>
            <a:picLocks noChangeAspect="1"/>
          </p:cNvPicPr>
          <p:nvPr/>
        </p:nvPicPr>
        <p:blipFill>
          <a:blip r:embed="rId2" cstate="print"/>
          <a:stretch>
            <a:fillRect/>
          </a:stretch>
        </p:blipFill>
        <p:spPr>
          <a:xfrm>
            <a:off x="786543" y="3956172"/>
            <a:ext cx="2551315" cy="1917090"/>
          </a:xfrm>
          <a:prstGeom prst="rect">
            <a:avLst/>
          </a:prstGeom>
        </p:spPr>
      </p:pic>
      <p:pic>
        <p:nvPicPr>
          <p:cNvPr id="9" name="Immagine 8" descr="paliere.jpg"/>
          <p:cNvPicPr>
            <a:picLocks noChangeAspect="1"/>
          </p:cNvPicPr>
          <p:nvPr/>
        </p:nvPicPr>
        <p:blipFill>
          <a:blip r:embed="rId3" cstate="print"/>
          <a:stretch>
            <a:fillRect/>
          </a:stretch>
        </p:blipFill>
        <p:spPr>
          <a:xfrm>
            <a:off x="6601191" y="239956"/>
            <a:ext cx="3534203" cy="2655644"/>
          </a:xfrm>
          <a:prstGeom prst="rect">
            <a:avLst/>
          </a:prstGeom>
        </p:spPr>
      </p:pic>
      <p:pic>
        <p:nvPicPr>
          <p:cNvPr id="10" name="Immagine 9" descr="peperoni.jpg"/>
          <p:cNvPicPr>
            <a:picLocks noChangeAspect="1"/>
          </p:cNvPicPr>
          <p:nvPr/>
        </p:nvPicPr>
        <p:blipFill>
          <a:blip r:embed="rId4" cstate="print"/>
          <a:stretch>
            <a:fillRect/>
          </a:stretch>
        </p:blipFill>
        <p:spPr>
          <a:xfrm>
            <a:off x="3377343" y="3944448"/>
            <a:ext cx="2566918" cy="1928814"/>
          </a:xfrm>
          <a:prstGeom prst="rect">
            <a:avLst/>
          </a:prstGeom>
        </p:spPr>
      </p:pic>
    </p:spTree>
    <p:extLst>
      <p:ext uri="{BB962C8B-B14F-4D97-AF65-F5344CB8AC3E}">
        <p14:creationId xmlns:p14="http://schemas.microsoft.com/office/powerpoint/2010/main" val="3500998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Pummarole e </a:t>
            </a:r>
            <a:r>
              <a:rPr lang="it-IT" dirty="0" err="1" smtClean="0"/>
              <a:t>turtanielli</a:t>
            </a:r>
            <a:endParaRPr lang="it-IT" dirty="0"/>
          </a:p>
        </p:txBody>
      </p:sp>
      <p:sp>
        <p:nvSpPr>
          <p:cNvPr id="6" name="CasellaDiTesto 5"/>
          <p:cNvSpPr txBox="1"/>
          <p:nvPr/>
        </p:nvSpPr>
        <p:spPr>
          <a:xfrm>
            <a:off x="838201" y="1468191"/>
            <a:ext cx="3862753" cy="1384995"/>
          </a:xfrm>
          <a:prstGeom prst="rect">
            <a:avLst/>
          </a:prstGeom>
          <a:noFill/>
        </p:spPr>
        <p:txBody>
          <a:bodyPr wrap="square" rtlCol="0">
            <a:spAutoFit/>
          </a:bodyPr>
          <a:lstStyle/>
          <a:p>
            <a:r>
              <a:rPr lang="it-IT" sz="1400" dirty="0" smtClean="0">
                <a:latin typeface="Times New Roman" pitchFamily="18" charset="0"/>
                <a:cs typeface="Times New Roman" pitchFamily="18" charset="0"/>
              </a:rPr>
              <a:t>I prodotti dell’orto sono numerosi; meritano una menzione speciale la carota </a:t>
            </a:r>
            <a:r>
              <a:rPr lang="it-IT" sz="1400" dirty="0" err="1" smtClean="0">
                <a:latin typeface="Times New Roman" pitchFamily="18" charset="0"/>
                <a:cs typeface="Times New Roman" pitchFamily="18" charset="0"/>
              </a:rPr>
              <a:t>tortarello</a:t>
            </a:r>
            <a:r>
              <a:rPr lang="it-IT" sz="1400" dirty="0" smtClean="0">
                <a:latin typeface="Times New Roman" pitchFamily="18" charset="0"/>
                <a:cs typeface="Times New Roman" pitchFamily="18" charset="0"/>
              </a:rPr>
              <a:t> e il pomodoro. A Ponza erano diffuse tre varietà di carote: la selvatica ( detta </a:t>
            </a:r>
            <a:r>
              <a:rPr lang="it-IT" sz="1400" i="1" dirty="0" err="1" smtClean="0">
                <a:latin typeface="Times New Roman" pitchFamily="18" charset="0"/>
                <a:cs typeface="Times New Roman" pitchFamily="18" charset="0"/>
              </a:rPr>
              <a:t>pastenaca</a:t>
            </a:r>
            <a:r>
              <a:rPr lang="it-IT" sz="1400" dirty="0" smtClean="0">
                <a:latin typeface="Times New Roman" pitchFamily="18" charset="0"/>
                <a:cs typeface="Times New Roman" pitchFamily="18" charset="0"/>
              </a:rPr>
              <a:t>), il </a:t>
            </a:r>
            <a:r>
              <a:rPr lang="it-IT" sz="1400" dirty="0" err="1" smtClean="0">
                <a:latin typeface="Times New Roman" pitchFamily="18" charset="0"/>
                <a:cs typeface="Times New Roman" pitchFamily="18" charset="0"/>
              </a:rPr>
              <a:t>tortarello</a:t>
            </a:r>
            <a:r>
              <a:rPr lang="it-IT" sz="1400" dirty="0" smtClean="0">
                <a:latin typeface="Times New Roman" pitchFamily="18" charset="0"/>
                <a:cs typeface="Times New Roman" pitchFamily="18" charset="0"/>
              </a:rPr>
              <a:t> pugliese (ibrido tra cetriolo e melone) e la carota comune, di colore arancione </a:t>
            </a:r>
            <a:endParaRPr lang="it-IT" sz="1400" dirty="0">
              <a:latin typeface="Times New Roman" pitchFamily="18" charset="0"/>
              <a:cs typeface="Times New Roman" pitchFamily="18" charset="0"/>
            </a:endParaRPr>
          </a:p>
        </p:txBody>
      </p:sp>
      <p:sp>
        <p:nvSpPr>
          <p:cNvPr id="7" name="CasellaDiTesto 6"/>
          <p:cNvSpPr txBox="1"/>
          <p:nvPr/>
        </p:nvSpPr>
        <p:spPr>
          <a:xfrm>
            <a:off x="5340107" y="4251949"/>
            <a:ext cx="6171953" cy="1846659"/>
          </a:xfrm>
          <a:prstGeom prst="rect">
            <a:avLst/>
          </a:prstGeom>
          <a:noFill/>
        </p:spPr>
        <p:txBody>
          <a:bodyPr wrap="square" rtlCol="0">
            <a:spAutoFit/>
          </a:bodyPr>
          <a:lstStyle/>
          <a:p>
            <a:r>
              <a:rPr lang="it-IT" sz="1400" dirty="0" smtClean="0">
                <a:latin typeface="Times New Roman" pitchFamily="18" charset="0"/>
                <a:cs typeface="Times New Roman" pitchFamily="18" charset="0"/>
              </a:rPr>
              <a:t>Tra gli innumerevoli impieghi del pomodoro, citiamo l’</a:t>
            </a:r>
            <a:r>
              <a:rPr lang="it-IT" sz="1400" dirty="0" err="1" smtClean="0">
                <a:latin typeface="Times New Roman" pitchFamily="18" charset="0"/>
                <a:cs typeface="Times New Roman" pitchFamily="18" charset="0"/>
              </a:rPr>
              <a:t>acquapazza</a:t>
            </a:r>
            <a:r>
              <a:rPr lang="it-IT" sz="1400" dirty="0" smtClean="0">
                <a:latin typeface="Times New Roman" pitchFamily="18" charset="0"/>
                <a:cs typeface="Times New Roman" pitchFamily="18" charset="0"/>
              </a:rPr>
              <a:t>.</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Se «sciocco» sta per insipido, «pazzo» potrebbe denotare l’eccesso di sale. </a:t>
            </a:r>
            <a:r>
              <a:rPr lang="it-IT" sz="1400" b="1" dirty="0" err="1" smtClean="0">
                <a:latin typeface="Times New Roman" pitchFamily="18" charset="0"/>
                <a:cs typeface="Times New Roman" pitchFamily="18" charset="0"/>
              </a:rPr>
              <a:t>Acquapazza</a:t>
            </a:r>
            <a:r>
              <a:rPr lang="it-IT" sz="1400" dirty="0" smtClean="0">
                <a:latin typeface="Times New Roman" pitchFamily="18" charset="0"/>
                <a:cs typeface="Times New Roman" pitchFamily="18" charset="0"/>
              </a:rPr>
              <a:t> è dunque l’acqua di mare, gratuita, disponibile in quantità illimitate, naturalmente salata. E’ alla base di una </a:t>
            </a:r>
            <a:r>
              <a:rPr lang="it-IT" sz="1400" i="1" dirty="0" err="1" smtClean="0">
                <a:latin typeface="Times New Roman" pitchFamily="18" charset="0"/>
                <a:cs typeface="Times New Roman" pitchFamily="18" charset="0"/>
              </a:rPr>
              <a:t>marenna</a:t>
            </a:r>
            <a:r>
              <a:rPr lang="it-IT" sz="1400" dirty="0" smtClean="0">
                <a:latin typeface="Times New Roman" pitchFamily="18" charset="0"/>
                <a:cs typeface="Times New Roman" pitchFamily="18" charset="0"/>
              </a:rPr>
              <a:t> che i pescatori preparavano con i prodotti che avevano a bordo: pomodorini di </a:t>
            </a:r>
            <a:r>
              <a:rPr lang="it-IT" sz="1400" i="1" dirty="0" err="1" smtClean="0">
                <a:latin typeface="Times New Roman" pitchFamily="18" charset="0"/>
                <a:cs typeface="Times New Roman" pitchFamily="18" charset="0"/>
              </a:rPr>
              <a:t>piennulo</a:t>
            </a:r>
            <a:r>
              <a:rPr lang="it-IT" sz="1400" dirty="0" smtClean="0">
                <a:latin typeface="Times New Roman" pitchFamily="18" charset="0"/>
                <a:cs typeface="Times New Roman" pitchFamily="18" charset="0"/>
              </a:rPr>
              <a:t>, fragaglie e altro pesce di poco pregio, </a:t>
            </a:r>
            <a:r>
              <a:rPr lang="it-IT" sz="1400" dirty="0" err="1" smtClean="0">
                <a:latin typeface="Times New Roman" pitchFamily="18" charset="0"/>
                <a:cs typeface="Times New Roman" pitchFamily="18" charset="0"/>
              </a:rPr>
              <a:t>freselle</a:t>
            </a:r>
            <a:r>
              <a:rPr lang="it-IT" sz="1400" dirty="0" smtClean="0">
                <a:latin typeface="Times New Roman" pitchFamily="18" charset="0"/>
                <a:cs typeface="Times New Roman" pitchFamily="18" charset="0"/>
              </a:rPr>
              <a:t> e acqua di mare.</a:t>
            </a:r>
          </a:p>
          <a:p>
            <a:endParaRPr lang="it-IT" dirty="0"/>
          </a:p>
          <a:p>
            <a:r>
              <a:rPr lang="it-IT" sz="1200" b="1" i="1" dirty="0" smtClean="0">
                <a:solidFill>
                  <a:srgbClr val="FF0000"/>
                </a:solidFill>
                <a:latin typeface="Times New Roman" pitchFamily="18" charset="0"/>
                <a:cs typeface="Times New Roman" pitchFamily="18" charset="0"/>
              </a:rPr>
              <a:t>continua a pagina 45 di Ponza in Tavola- storia e sapori</a:t>
            </a:r>
            <a:endParaRPr lang="it-IT" sz="1200" b="1" dirty="0">
              <a:solidFill>
                <a:srgbClr val="FF0000"/>
              </a:solidFill>
              <a:latin typeface="Times New Roman" pitchFamily="18" charset="0"/>
              <a:cs typeface="Times New Roman" pitchFamily="18" charset="0"/>
            </a:endParaRPr>
          </a:p>
        </p:txBody>
      </p:sp>
      <p:pic>
        <p:nvPicPr>
          <p:cNvPr id="8" name="Immagine 7" descr="bottarga.jpg"/>
          <p:cNvPicPr>
            <a:picLocks noChangeAspect="1"/>
          </p:cNvPicPr>
          <p:nvPr/>
        </p:nvPicPr>
        <p:blipFill>
          <a:blip r:embed="rId2" cstate="print"/>
          <a:stretch>
            <a:fillRect/>
          </a:stretch>
        </p:blipFill>
        <p:spPr>
          <a:xfrm>
            <a:off x="7632822" y="1353650"/>
            <a:ext cx="3627809" cy="2725981"/>
          </a:xfrm>
          <a:prstGeom prst="rect">
            <a:avLst/>
          </a:prstGeom>
        </p:spPr>
      </p:pic>
      <p:pic>
        <p:nvPicPr>
          <p:cNvPr id="10" name="Segnaposto contenuto 9" descr="raosta.jpg"/>
          <p:cNvPicPr>
            <a:picLocks noGrp="1" noChangeAspect="1"/>
          </p:cNvPicPr>
          <p:nvPr>
            <p:ph idx="1"/>
          </p:nvPr>
        </p:nvPicPr>
        <p:blipFill>
          <a:blip r:embed="rId3" cstate="print"/>
          <a:stretch>
            <a:fillRect/>
          </a:stretch>
        </p:blipFill>
        <p:spPr>
          <a:xfrm>
            <a:off x="814226" y="3775899"/>
            <a:ext cx="3546760" cy="2660070"/>
          </a:xfrm>
        </p:spPr>
      </p:pic>
      <p:pic>
        <p:nvPicPr>
          <p:cNvPr id="11" name="Immagine 10" descr="carota-di-Ponza_-Ovvero-il-tortarello-barese.jpg"/>
          <p:cNvPicPr>
            <a:picLocks noChangeAspect="1"/>
          </p:cNvPicPr>
          <p:nvPr/>
        </p:nvPicPr>
        <p:blipFill>
          <a:blip r:embed="rId4" cstate="print"/>
          <a:stretch>
            <a:fillRect/>
          </a:stretch>
        </p:blipFill>
        <p:spPr>
          <a:xfrm>
            <a:off x="4958863" y="1465385"/>
            <a:ext cx="2297722" cy="1723292"/>
          </a:xfrm>
          <a:prstGeom prst="rect">
            <a:avLst/>
          </a:prstGeom>
        </p:spPr>
      </p:pic>
    </p:spTree>
    <p:extLst>
      <p:ext uri="{BB962C8B-B14F-4D97-AF65-F5344CB8AC3E}">
        <p14:creationId xmlns:p14="http://schemas.microsoft.com/office/powerpoint/2010/main" val="3985683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2306"/>
          </a:xfrm>
        </p:spPr>
        <p:txBody>
          <a:bodyPr>
            <a:normAutofit/>
          </a:bodyPr>
          <a:lstStyle/>
          <a:p>
            <a:r>
              <a:rPr lang="it-IT" dirty="0" smtClean="0"/>
              <a:t>Le pizze ripiene</a:t>
            </a:r>
            <a:endParaRPr lang="it-IT" dirty="0"/>
          </a:p>
        </p:txBody>
      </p:sp>
      <p:sp>
        <p:nvSpPr>
          <p:cNvPr id="6" name="CasellaDiTesto 5"/>
          <p:cNvSpPr txBox="1"/>
          <p:nvPr/>
        </p:nvSpPr>
        <p:spPr>
          <a:xfrm>
            <a:off x="838200" y="1468191"/>
            <a:ext cx="5369417" cy="1600438"/>
          </a:xfrm>
          <a:prstGeom prst="rect">
            <a:avLst/>
          </a:prstGeom>
          <a:noFill/>
        </p:spPr>
        <p:txBody>
          <a:bodyPr wrap="square" rtlCol="0">
            <a:spAutoFit/>
          </a:bodyPr>
          <a:lstStyle/>
          <a:p>
            <a:r>
              <a:rPr lang="it-IT" sz="1400" dirty="0" smtClean="0">
                <a:latin typeface="Times New Roman" pitchFamily="18" charset="0"/>
                <a:cs typeface="Times New Roman" pitchFamily="18" charset="0"/>
              </a:rPr>
              <a:t>Le pizze ripiene sono le pietanze dei giorni di festa, e ogni festa ha la sua specifica pizza. </a:t>
            </a:r>
            <a:br>
              <a:rPr lang="it-IT" sz="1400" dirty="0" smtClean="0">
                <a:latin typeface="Times New Roman" pitchFamily="18" charset="0"/>
                <a:cs typeface="Times New Roman" pitchFamily="18" charset="0"/>
              </a:rPr>
            </a:br>
            <a:r>
              <a:rPr lang="it-IT" sz="1400" dirty="0" smtClean="0">
                <a:latin typeface="Times New Roman" pitchFamily="18" charset="0"/>
                <a:cs typeface="Times New Roman" pitchFamily="18" charset="0"/>
              </a:rPr>
              <a:t>Non è vigilia di Natale se manca la pizza di scarola, di evidente derivazione campana ma senza vino cotto.</a:t>
            </a:r>
          </a:p>
          <a:p>
            <a:r>
              <a:rPr lang="it-IT" sz="1400" dirty="0" smtClean="0">
                <a:latin typeface="Times New Roman" pitchFamily="18" charset="0"/>
                <a:cs typeface="Times New Roman" pitchFamily="18" charset="0"/>
              </a:rPr>
              <a:t>A Pasqua – o meglio a </a:t>
            </a:r>
            <a:r>
              <a:rPr lang="it-IT" sz="1400" i="1" dirty="0" smtClean="0">
                <a:latin typeface="Times New Roman" pitchFamily="18" charset="0"/>
                <a:cs typeface="Times New Roman" pitchFamily="18" charset="0"/>
              </a:rPr>
              <a:t>Pascone</a:t>
            </a:r>
            <a:r>
              <a:rPr lang="it-IT" sz="1400" dirty="0" smtClean="0">
                <a:latin typeface="Times New Roman" pitchFamily="18" charset="0"/>
                <a:cs typeface="Times New Roman" pitchFamily="18" charset="0"/>
              </a:rPr>
              <a:t>, il lunedì in </a:t>
            </a:r>
            <a:r>
              <a:rPr lang="it-IT" sz="1400" dirty="0" err="1" smtClean="0">
                <a:latin typeface="Times New Roman" pitchFamily="18" charset="0"/>
                <a:cs typeface="Times New Roman" pitchFamily="18" charset="0"/>
              </a:rPr>
              <a:t>albis</a:t>
            </a:r>
            <a:r>
              <a:rPr lang="it-IT" sz="1400" dirty="0" smtClean="0">
                <a:latin typeface="Times New Roman" pitchFamily="18" charset="0"/>
                <a:cs typeface="Times New Roman" pitchFamily="18" charset="0"/>
              </a:rPr>
              <a:t>- è d’obbligo la pizza rustica, preparata anche in occasione dell’</a:t>
            </a:r>
            <a:r>
              <a:rPr lang="it-IT" sz="1400" dirty="0" err="1" smtClean="0">
                <a:latin typeface="Times New Roman" pitchFamily="18" charset="0"/>
                <a:cs typeface="Times New Roman" pitchFamily="18" charset="0"/>
              </a:rPr>
              <a:t>Appriezzo</a:t>
            </a:r>
            <a:r>
              <a:rPr lang="it-IT" sz="1400" dirty="0" smtClean="0">
                <a:latin typeface="Times New Roman" pitchFamily="18" charset="0"/>
                <a:cs typeface="Times New Roman" pitchFamily="18" charset="0"/>
              </a:rPr>
              <a:t>, la cerimonia che precede le nozze, durante la quale viene esposto il corredo della sposa.</a:t>
            </a:r>
            <a:endParaRPr lang="it-IT" sz="1400" dirty="0">
              <a:latin typeface="Times New Roman" pitchFamily="18" charset="0"/>
              <a:cs typeface="Times New Roman" pitchFamily="18" charset="0"/>
            </a:endParaRPr>
          </a:p>
        </p:txBody>
      </p:sp>
      <p:sp>
        <p:nvSpPr>
          <p:cNvPr id="7" name="CasellaDiTesto 6"/>
          <p:cNvSpPr txBox="1"/>
          <p:nvPr/>
        </p:nvSpPr>
        <p:spPr>
          <a:xfrm>
            <a:off x="5017477" y="4806461"/>
            <a:ext cx="6166338" cy="1446550"/>
          </a:xfrm>
          <a:prstGeom prst="rect">
            <a:avLst/>
          </a:prstGeom>
          <a:noFill/>
        </p:spPr>
        <p:txBody>
          <a:bodyPr wrap="square" rtlCol="0">
            <a:spAutoFit/>
          </a:bodyPr>
          <a:lstStyle/>
          <a:p>
            <a:r>
              <a:rPr lang="it-IT" sz="1400" dirty="0" smtClean="0">
                <a:latin typeface="Times New Roman" pitchFamily="18" charset="0"/>
                <a:cs typeface="Times New Roman" pitchFamily="18" charset="0"/>
              </a:rPr>
              <a:t>In tutte le pizze ripiene, la farcia è collocata tra due strati di pasta (</a:t>
            </a:r>
            <a:r>
              <a:rPr lang="it-IT" sz="1400" i="1" dirty="0" err="1" smtClean="0">
                <a:latin typeface="Times New Roman" pitchFamily="18" charset="0"/>
                <a:cs typeface="Times New Roman" pitchFamily="18" charset="0"/>
              </a:rPr>
              <a:t>pettole</a:t>
            </a:r>
            <a:r>
              <a:rPr lang="it-IT" sz="1400" dirty="0" smtClean="0">
                <a:latin typeface="Times New Roman" pitchFamily="18" charset="0"/>
                <a:cs typeface="Times New Roman" pitchFamily="18" charset="0"/>
              </a:rPr>
              <a:t>). La pasta deve «sostenere» il ripieno, uno non deve sopraffare l’altra; sarà dunque delicata e friabile se dovrà racchiudere scarola, più corposa e strutturata nel caso della pizza rustica.</a:t>
            </a:r>
            <a:endParaRPr lang="it-IT" sz="900" i="1" dirty="0" smtClean="0"/>
          </a:p>
          <a:p>
            <a:endParaRPr lang="it-IT" sz="900" i="1" dirty="0"/>
          </a:p>
          <a:p>
            <a:endParaRPr lang="it-IT" sz="900" i="1" dirty="0" smtClean="0"/>
          </a:p>
          <a:p>
            <a:r>
              <a:rPr lang="it-IT" sz="1200" b="1" i="1" dirty="0" smtClean="0">
                <a:solidFill>
                  <a:srgbClr val="FF0000"/>
                </a:solidFill>
                <a:latin typeface="Times New Roman" pitchFamily="18" charset="0"/>
                <a:cs typeface="Times New Roman" pitchFamily="18" charset="0"/>
              </a:rPr>
              <a:t>continua a pagina 34 di Ponza in Tavola- storia e sapori</a:t>
            </a:r>
            <a:endParaRPr lang="it-IT" sz="1200" b="1" dirty="0">
              <a:solidFill>
                <a:srgbClr val="FF0000"/>
              </a:solidFill>
              <a:latin typeface="Times New Roman" pitchFamily="18" charset="0"/>
              <a:cs typeface="Times New Roman" pitchFamily="18" charset="0"/>
            </a:endParaRPr>
          </a:p>
        </p:txBody>
      </p:sp>
      <p:pic>
        <p:nvPicPr>
          <p:cNvPr id="8" name="Immagine 7" descr="Mattei la fidanzata della grotta del Grano.JPG"/>
          <p:cNvPicPr>
            <a:picLocks noChangeAspect="1"/>
          </p:cNvPicPr>
          <p:nvPr/>
        </p:nvPicPr>
        <p:blipFill>
          <a:blip r:embed="rId2" cstate="print"/>
          <a:stretch>
            <a:fillRect/>
          </a:stretch>
        </p:blipFill>
        <p:spPr>
          <a:xfrm>
            <a:off x="6075724" y="269630"/>
            <a:ext cx="3959230" cy="4391147"/>
          </a:xfrm>
          <a:prstGeom prst="rect">
            <a:avLst/>
          </a:prstGeom>
        </p:spPr>
      </p:pic>
      <p:pic>
        <p:nvPicPr>
          <p:cNvPr id="1026" name="Picture 2"/>
          <p:cNvPicPr>
            <a:picLocks noGrp="1" noChangeAspect="1" noChangeArrowheads="1"/>
          </p:cNvPicPr>
          <p:nvPr>
            <p:ph idx="1"/>
          </p:nvPr>
        </p:nvPicPr>
        <p:blipFill>
          <a:blip r:embed="rId3" cstate="print"/>
          <a:srcRect/>
          <a:stretch>
            <a:fillRect/>
          </a:stretch>
        </p:blipFill>
        <p:spPr bwMode="auto">
          <a:xfrm>
            <a:off x="1008185" y="3222459"/>
            <a:ext cx="3575539" cy="3015316"/>
          </a:xfrm>
          <a:prstGeom prst="rect">
            <a:avLst/>
          </a:prstGeom>
          <a:noFill/>
          <a:ln w="9525">
            <a:noFill/>
            <a:miter lim="800000"/>
            <a:headEnd/>
            <a:tailEnd/>
          </a:ln>
          <a:effectLst/>
        </p:spPr>
      </p:pic>
    </p:spTree>
    <p:extLst>
      <p:ext uri="{BB962C8B-B14F-4D97-AF65-F5344CB8AC3E}">
        <p14:creationId xmlns:p14="http://schemas.microsoft.com/office/powerpoint/2010/main" val="3735458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668</TotalTime>
  <Words>2038</Words>
  <Application>Microsoft Office PowerPoint</Application>
  <PresentationFormat>Widescreen</PresentationFormat>
  <Paragraphs>152</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Times New Roman</vt:lpstr>
      <vt:lpstr>Trebuchet MS</vt:lpstr>
      <vt:lpstr>Tw Cen MT</vt:lpstr>
      <vt:lpstr>Circuito</vt:lpstr>
      <vt:lpstr>CALAFELCI: chi siamo, cosa facciamo</vt:lpstr>
      <vt:lpstr> ACCOMODATEVI</vt:lpstr>
      <vt:lpstr>Tra triclini, garum e naumachie</vt:lpstr>
      <vt:lpstr>Carlo de Borbon y Farnesio</vt:lpstr>
      <vt:lpstr>L’isola si popola e si trasforma</vt:lpstr>
      <vt:lpstr>I vini</vt:lpstr>
      <vt:lpstr>I ciardini</vt:lpstr>
      <vt:lpstr>Pummarole e turtanielli</vt:lpstr>
      <vt:lpstr>Le pizze ripiene</vt:lpstr>
      <vt:lpstr>Il Fellone e il calamaro </vt:lpstr>
      <vt:lpstr>Conservazione dei pesci</vt:lpstr>
      <vt:lpstr>‘U puorc’</vt:lpstr>
      <vt:lpstr>Mostarde e Cotogne</vt:lpstr>
      <vt:lpstr>DOLCi</vt:lpstr>
      <vt:lpstr>I dolci di pasqua</vt:lpstr>
      <vt:lpstr>I dolci di Natale</vt:lpstr>
      <vt:lpstr>I dolci di carnevale</vt:lpstr>
      <vt:lpstr>Lo Stracquo</vt:lpstr>
      <vt:lpstr>Lo Stracquo: l’arte che viene dal mare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CALAFELCI: chi siamo</dc:title>
  <dc:creator>Max</dc:creator>
  <cp:lastModifiedBy>franco schiano</cp:lastModifiedBy>
  <cp:revision>90</cp:revision>
  <dcterms:created xsi:type="dcterms:W3CDTF">2014-07-15T10:20:40Z</dcterms:created>
  <dcterms:modified xsi:type="dcterms:W3CDTF">2015-06-04T07:21:11Z</dcterms:modified>
</cp:coreProperties>
</file>